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</p:sldMasterIdLst>
  <p:notesMasterIdLst>
    <p:notesMasterId r:id="rId28"/>
  </p:notesMasterIdLst>
  <p:sldIdLst>
    <p:sldId id="256" r:id="rId6"/>
    <p:sldId id="301" r:id="rId7"/>
    <p:sldId id="303" r:id="rId8"/>
    <p:sldId id="316" r:id="rId9"/>
    <p:sldId id="304" r:id="rId10"/>
    <p:sldId id="283" r:id="rId11"/>
    <p:sldId id="278" r:id="rId12"/>
    <p:sldId id="305" r:id="rId13"/>
    <p:sldId id="279" r:id="rId14"/>
    <p:sldId id="280" r:id="rId15"/>
    <p:sldId id="307" r:id="rId16"/>
    <p:sldId id="308" r:id="rId17"/>
    <p:sldId id="317" r:id="rId18"/>
    <p:sldId id="310" r:id="rId19"/>
    <p:sldId id="311" r:id="rId20"/>
    <p:sldId id="312" r:id="rId21"/>
    <p:sldId id="318" r:id="rId22"/>
    <p:sldId id="319" r:id="rId23"/>
    <p:sldId id="320" r:id="rId24"/>
    <p:sldId id="313" r:id="rId25"/>
    <p:sldId id="315" r:id="rId26"/>
    <p:sldId id="314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96A8"/>
    <a:srgbClr val="13273D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8434" autoAdjust="0"/>
  </p:normalViewPr>
  <p:slideViewPr>
    <p:cSldViewPr>
      <p:cViewPr varScale="1">
        <p:scale>
          <a:sx n="65" d="100"/>
          <a:sy n="65" d="100"/>
        </p:scale>
        <p:origin x="-86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09/07/2019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Colocar um texto sobre engenharia</a:t>
            </a:r>
            <a:r>
              <a:rPr lang="pt-BR" baseline="0" dirty="0" smtClean="0"/>
              <a:t> simultânea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6F11-6E93-4C35-9E18-7E1CC432E406}" type="slidenum">
              <a:rPr lang="pt-BR" smtClean="0">
                <a:solidFill>
                  <a:prstClr val="black"/>
                </a:solidFill>
              </a:rPr>
              <a:pPr/>
              <a:t>2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5658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Colocar um texto sobre engenharia</a:t>
            </a:r>
            <a:r>
              <a:rPr lang="pt-BR" baseline="0" dirty="0" smtClean="0"/>
              <a:t> simultânea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6F11-6E93-4C35-9E18-7E1CC432E406}" type="slidenum">
              <a:rPr lang="pt-BR" smtClean="0">
                <a:solidFill>
                  <a:prstClr val="black"/>
                </a:solidFill>
              </a:rPr>
              <a:pPr/>
              <a:t>3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5658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6F11-6E93-4C35-9E18-7E1CC432E406}" type="slidenum">
              <a:rPr lang="pt-BR" smtClean="0">
                <a:solidFill>
                  <a:prstClr val="black"/>
                </a:solidFill>
              </a:rPr>
              <a:pPr/>
              <a:t>4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56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Colocar um texto sobre engenharia</a:t>
            </a:r>
            <a:r>
              <a:rPr lang="pt-BR" baseline="0" dirty="0" smtClean="0"/>
              <a:t> simultânea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6F11-6E93-4C35-9E18-7E1CC432E406}" type="slidenum">
              <a:rPr lang="pt-BR" smtClean="0">
                <a:solidFill>
                  <a:prstClr val="black"/>
                </a:solidFill>
              </a:rPr>
              <a:pPr/>
              <a:t>5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9565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Aqui está descrito os principais</a:t>
            </a:r>
            <a:r>
              <a:rPr lang="pt-BR" baseline="0" dirty="0" smtClean="0"/>
              <a:t> métodos de análise de tolerâncias dimensionais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73146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E26F11-6E93-4C35-9E18-7E1CC432E406}" type="slidenum">
              <a:rPr lang="pt-BR" smtClean="0">
                <a:solidFill>
                  <a:prstClr val="black"/>
                </a:solidFill>
              </a:rPr>
              <a:pPr/>
              <a:t>13</a:t>
            </a:fld>
            <a:endParaRPr lang="pt-B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001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&gt;&gt; EDSON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>
                <a:solidFill>
                  <a:prstClr val="black"/>
                </a:solidFill>
              </a:rPr>
              <a:pPr/>
              <a:t>21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57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456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11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5707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0300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050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0507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51192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333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692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5060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8328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3" y="2130429"/>
            <a:ext cx="103632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3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2833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1535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7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7" y="2906716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90220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3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4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00782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8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8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96990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22979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6666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6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4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640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3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8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83245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005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3" y="274639"/>
            <a:ext cx="80264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88B5-A954-44BC-8688-8AA53330917D}" type="datetimeFigureOut">
              <a:rPr lang="pt-BR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8C6B1-999F-4979-BE4D-28672811C179}" type="slidenum">
              <a:rPr lang="pt-BR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017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51336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2595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4589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63638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60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17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590497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382588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5621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0308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9132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75343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41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579679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3528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09/07/2019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158908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5455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8522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180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52663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893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09/07/2019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09/07/2019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09/07/2019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09/07/2019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345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1" y="1600204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B188B5-A954-44BC-8688-8AA53330917D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3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smtClean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1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8C6B1-999F-4979-BE4D-28672811C179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 smtClean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351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924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8A002-7EA2-4430-8FD0-D01958B4D4F3}" type="datetimeFigureOut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09/07/2019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188C4F-190E-4CED-B964-A7D8A4778B04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726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.png"/><Relationship Id="rId7" Type="http://schemas.openxmlformats.org/officeDocument/2006/relationships/image" Target="../media/image49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8.png"/><Relationship Id="rId11" Type="http://schemas.openxmlformats.org/officeDocument/2006/relationships/image" Target="../media/image52.png"/><Relationship Id="rId5" Type="http://schemas.openxmlformats.org/officeDocument/2006/relationships/image" Target="../media/image47.png"/><Relationship Id="rId10" Type="http://schemas.microsoft.com/office/2007/relationships/hdphoto" Target="../media/hdphoto3.wdp"/><Relationship Id="rId4" Type="http://schemas.openxmlformats.org/officeDocument/2006/relationships/image" Target="../media/image46.wmf"/><Relationship Id="rId9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jpeg"/><Relationship Id="rId3" Type="http://schemas.openxmlformats.org/officeDocument/2006/relationships/image" Target="../media/image59.jpeg"/><Relationship Id="rId7" Type="http://schemas.openxmlformats.org/officeDocument/2006/relationships/image" Target="../media/image44.jpeg"/><Relationship Id="rId12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6.jpeg"/><Relationship Id="rId5" Type="http://schemas.openxmlformats.org/officeDocument/2006/relationships/image" Target="../media/image61.jpeg"/><Relationship Id="rId10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hdphoto" Target="../media/hdphoto5.wdp"/><Relationship Id="rId7" Type="http://schemas.openxmlformats.org/officeDocument/2006/relationships/image" Target="../media/image80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jpeg"/><Relationship Id="rId10" Type="http://schemas.openxmlformats.org/officeDocument/2006/relationships/image" Target="../media/image83.jpeg"/><Relationship Id="rId4" Type="http://schemas.openxmlformats.org/officeDocument/2006/relationships/image" Target="../media/image77.jpeg"/><Relationship Id="rId9" Type="http://schemas.openxmlformats.org/officeDocument/2006/relationships/image" Target="../media/image8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6.wdp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1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8.jpeg"/><Relationship Id="rId7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768408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z="2400" dirty="0" err="1" smtClean="0">
                <a:solidFill>
                  <a:schemeClr val="bg1"/>
                </a:solidFill>
              </a:rPr>
              <a:t>Simulação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Variações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Dimensionais</a:t>
            </a:r>
            <a:r>
              <a:rPr lang="en-US" sz="2400" dirty="0" smtClean="0">
                <a:solidFill>
                  <a:schemeClr val="bg1"/>
                </a:solidFill>
              </a:rPr>
              <a:t> para a </a:t>
            </a:r>
            <a:r>
              <a:rPr lang="en-US" sz="2400" dirty="0" err="1" smtClean="0">
                <a:solidFill>
                  <a:schemeClr val="bg1"/>
                </a:solidFill>
              </a:rPr>
              <a:t>Confiabilidade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Metrológica</a:t>
            </a:r>
            <a:r>
              <a:rPr lang="en-US" sz="2400" dirty="0" smtClean="0">
                <a:solidFill>
                  <a:schemeClr val="bg1"/>
                </a:solidFill>
              </a:rPr>
              <a:t> da </a:t>
            </a:r>
            <a:r>
              <a:rPr lang="en-US" sz="2400" dirty="0" err="1" smtClean="0">
                <a:solidFill>
                  <a:schemeClr val="bg1"/>
                </a:solidFill>
              </a:rPr>
              <a:t>Montagem</a:t>
            </a:r>
            <a:r>
              <a:rPr lang="en-US" sz="2400" dirty="0" smtClean="0">
                <a:solidFill>
                  <a:schemeClr val="bg1"/>
                </a:solidFill>
              </a:rPr>
              <a:t> de </a:t>
            </a:r>
            <a:r>
              <a:rPr lang="en-US" sz="2400" dirty="0" err="1" smtClean="0">
                <a:solidFill>
                  <a:schemeClr val="bg1"/>
                </a:solidFill>
              </a:rPr>
              <a:t>Tubulações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Industriais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 smtClean="0">
                <a:solidFill>
                  <a:schemeClr val="bg1"/>
                </a:solidFill>
              </a:rPr>
              <a:t>Thiago Linhares Fernandes 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9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de </a:t>
            </a:r>
            <a:r>
              <a:rPr lang="pt-BR" dirty="0" smtClean="0">
                <a:solidFill>
                  <a:schemeClr val="bg1"/>
                </a:solidFill>
              </a:rPr>
              <a:t>julho de 2019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Departamento de Engenharia Mecânica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 smtClean="0">
                <a:solidFill>
                  <a:schemeClr val="bg1"/>
                </a:solidFill>
              </a:rPr>
              <a:t>Projeto de Dissertação de Mestrado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Espaço Reservado para Texto 6"/>
          <p:cNvSpPr txBox="1">
            <a:spLocks/>
          </p:cNvSpPr>
          <p:nvPr/>
        </p:nvSpPr>
        <p:spPr>
          <a:xfrm>
            <a:off x="8328248" y="4458132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200" dirty="0" smtClean="0">
                <a:solidFill>
                  <a:schemeClr val="bg1"/>
                </a:solidFill>
              </a:rPr>
              <a:t>Prof. Gustavo D. </a:t>
            </a:r>
            <a:r>
              <a:rPr lang="pt-BR" sz="1200" dirty="0" err="1" smtClean="0">
                <a:solidFill>
                  <a:schemeClr val="bg1"/>
                </a:solidFill>
              </a:rPr>
              <a:t>Donatelli</a:t>
            </a:r>
            <a:r>
              <a:rPr lang="pt-BR" sz="1200" dirty="0" smtClean="0">
                <a:solidFill>
                  <a:schemeClr val="bg1"/>
                </a:solidFill>
              </a:rPr>
              <a:t>, Dr. Eng. (orientador)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8394482" y="681078"/>
            <a:ext cx="3381892" cy="3176512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Revisão bibliográfica preliminar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520726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sz="2000" b="1" i="1" dirty="0" smtClean="0">
                <a:solidFill>
                  <a:schemeClr val="tx2"/>
                </a:solidFill>
                <a:latin typeface="Arial" pitchFamily="34" charset="0"/>
                <a:cs typeface="Arial" panose="020B0604020202020204" pitchFamily="34" charset="0"/>
              </a:rPr>
              <a:t>Análise de tolerância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906951"/>
            <a:ext cx="792088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uma ferramenta para prever o acúmulo da variação em montagens.  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tolerâncias individuais dos componentes são conhecidas e a tolerância resultante do conjunto pode ser calculada por processo de encadeamento.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530"/>
          <a:stretch/>
        </p:blipFill>
        <p:spPr bwMode="auto">
          <a:xfrm>
            <a:off x="8470800" y="745200"/>
            <a:ext cx="3228444" cy="30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0488488" y="3857590"/>
            <a:ext cx="1271144" cy="325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Chase, 2007. </a:t>
            </a:r>
            <a:endParaRPr lang="pt-BR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376062" y="3764281"/>
            <a:ext cx="2695602" cy="123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Distribuições estatísticas ou parâmetros representativos dessas distribuições - </a:t>
            </a:r>
            <a:r>
              <a:rPr lang="pt-BR" sz="1600" b="1" dirty="0" smtClean="0">
                <a:solidFill>
                  <a:srgbClr val="FFC000"/>
                </a:solidFill>
              </a:rPr>
              <a:t>componentes</a:t>
            </a:r>
            <a:endParaRPr lang="pt-BR" sz="1600" dirty="0"/>
          </a:p>
        </p:txBody>
      </p:sp>
      <p:sp>
        <p:nvSpPr>
          <p:cNvPr id="14" name="Retângulo 13"/>
          <p:cNvSpPr/>
          <p:nvPr/>
        </p:nvSpPr>
        <p:spPr>
          <a:xfrm>
            <a:off x="3166552" y="5235694"/>
            <a:ext cx="2695602" cy="1233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Distribuições estatísticas ou parâmetros representativos dessas distribuições - </a:t>
            </a:r>
            <a:r>
              <a:rPr lang="pt-BR" sz="1600" b="1" dirty="0" smtClean="0">
                <a:solidFill>
                  <a:srgbClr val="FFC000"/>
                </a:solidFill>
              </a:rPr>
              <a:t>conjunto</a:t>
            </a:r>
            <a:endParaRPr lang="pt-BR" sz="1600" dirty="0"/>
          </a:p>
        </p:txBody>
      </p:sp>
      <p:sp>
        <p:nvSpPr>
          <p:cNvPr id="16" name="Retângulo 15"/>
          <p:cNvSpPr/>
          <p:nvPr/>
        </p:nvSpPr>
        <p:spPr>
          <a:xfrm>
            <a:off x="3659353" y="4093065"/>
            <a:ext cx="1710000" cy="576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Restrição funcional</a:t>
            </a:r>
            <a:endParaRPr lang="pt-BR" sz="1600" dirty="0"/>
          </a:p>
        </p:txBody>
      </p:sp>
      <p:sp>
        <p:nvSpPr>
          <p:cNvPr id="17" name="Retângulo 16"/>
          <p:cNvSpPr/>
          <p:nvPr/>
        </p:nvSpPr>
        <p:spPr>
          <a:xfrm>
            <a:off x="868863" y="5564480"/>
            <a:ext cx="1710000" cy="5760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Equação fundamental</a:t>
            </a:r>
            <a:endParaRPr lang="pt-BR" sz="1600" dirty="0"/>
          </a:p>
        </p:txBody>
      </p:sp>
      <p:sp>
        <p:nvSpPr>
          <p:cNvPr id="18" name="Retângulo 17"/>
          <p:cNvSpPr/>
          <p:nvPr/>
        </p:nvSpPr>
        <p:spPr>
          <a:xfrm>
            <a:off x="6744072" y="5235692"/>
            <a:ext cx="2695602" cy="123363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 smtClean="0"/>
              <a:t>Resposta de adequação da especificação ao nível de qualidade requerido pelo </a:t>
            </a:r>
            <a:r>
              <a:rPr lang="pt-BR" sz="1600" i="1" dirty="0" err="1" smtClean="0"/>
              <a:t>spool</a:t>
            </a:r>
            <a:r>
              <a:rPr lang="pt-BR" sz="1600" dirty="0" smtClean="0"/>
              <a:t>.</a:t>
            </a:r>
            <a:endParaRPr lang="pt-BR" sz="1600" dirty="0"/>
          </a:p>
        </p:txBody>
      </p:sp>
      <p:cxnSp>
        <p:nvCxnSpPr>
          <p:cNvPr id="19" name="Conector de seta reta 18"/>
          <p:cNvCxnSpPr>
            <a:stCxn id="7" idx="2"/>
            <a:endCxn id="17" idx="0"/>
          </p:cNvCxnSpPr>
          <p:nvPr/>
        </p:nvCxnSpPr>
        <p:spPr>
          <a:xfrm>
            <a:off x="1723863" y="4997916"/>
            <a:ext cx="0" cy="566564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>
            <a:stCxn id="17" idx="3"/>
            <a:endCxn id="14" idx="1"/>
          </p:cNvCxnSpPr>
          <p:nvPr/>
        </p:nvCxnSpPr>
        <p:spPr>
          <a:xfrm>
            <a:off x="2578863" y="5852512"/>
            <a:ext cx="587689" cy="0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>
            <a:stCxn id="14" idx="0"/>
            <a:endCxn id="16" idx="2"/>
          </p:cNvCxnSpPr>
          <p:nvPr/>
        </p:nvCxnSpPr>
        <p:spPr>
          <a:xfrm flipV="1">
            <a:off x="4514353" y="4669129"/>
            <a:ext cx="0" cy="566565"/>
          </a:xfrm>
          <a:prstGeom prst="straightConnector1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angulado 28"/>
          <p:cNvCxnSpPr>
            <a:stCxn id="16" idx="3"/>
            <a:endCxn id="18" idx="1"/>
          </p:cNvCxnSpPr>
          <p:nvPr/>
        </p:nvCxnSpPr>
        <p:spPr>
          <a:xfrm>
            <a:off x="5369353" y="4381097"/>
            <a:ext cx="1374719" cy="1471413"/>
          </a:xfrm>
          <a:prstGeom prst="bentConnector3">
            <a:avLst/>
          </a:prstGeom>
          <a:ln w="12700">
            <a:solidFill>
              <a:schemeClr val="bg1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tângulo 30"/>
          <p:cNvSpPr/>
          <p:nvPr/>
        </p:nvSpPr>
        <p:spPr>
          <a:xfrm>
            <a:off x="3857782" y="3278128"/>
            <a:ext cx="40596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  <a:cs typeface="Arial" panose="020B0604020202020204" pitchFamily="34" charset="0"/>
              </a:rPr>
              <a:t>MÉTODOS DE ANÁLISE DE TOLERÂNCIAS DIMENSIONAIS </a:t>
            </a:r>
            <a:endParaRPr lang="pt-BR" sz="2000" dirty="0">
              <a:solidFill>
                <a:schemeClr val="tx1">
                  <a:lumMod val="65000"/>
                  <a:lumOff val="35000"/>
                </a:schemeClr>
              </a:solidFill>
              <a:latin typeface="Karla" pitchFamily="2" charset="0"/>
              <a:ea typeface="Karla" pitchFamily="2" charset="0"/>
              <a:cs typeface="Arial" panose="020B0604020202020204" pitchFamily="34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376062" y="3509132"/>
            <a:ext cx="2047530" cy="2993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 Cicle" panose="02000000000000000000" pitchFamily="2" charset="0"/>
                <a:cs typeface="Arial" panose="020B0604020202020204" pitchFamily="34" charset="0"/>
              </a:rPr>
              <a:t>VARIÁVEIS DE ENTRADA</a:t>
            </a:r>
            <a:endParaRPr lang="pt-BR" sz="1050" b="1" dirty="0">
              <a:solidFill>
                <a:schemeClr val="tx1">
                  <a:lumMod val="65000"/>
                  <a:lumOff val="35000"/>
                </a:schemeClr>
              </a:solidFill>
              <a:latin typeface="New Cicle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36" name="CaixaDeTexto 35"/>
          <p:cNvSpPr txBox="1"/>
          <p:nvPr/>
        </p:nvSpPr>
        <p:spPr>
          <a:xfrm>
            <a:off x="3166552" y="4980543"/>
            <a:ext cx="2047530" cy="2993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05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 Cicle" panose="02000000000000000000" pitchFamily="2" charset="0"/>
                <a:cs typeface="Arial" panose="020B0604020202020204" pitchFamily="34" charset="0"/>
              </a:rPr>
              <a:t>VARIÁVEIS DE SAÍDA</a:t>
            </a:r>
            <a:endParaRPr lang="pt-BR" sz="1050" b="1" dirty="0">
              <a:solidFill>
                <a:schemeClr val="tx1">
                  <a:lumMod val="65000"/>
                  <a:lumOff val="35000"/>
                </a:schemeClr>
              </a:solidFill>
              <a:latin typeface="New Cicle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37" name="Picture 42" descr="Resultado de imagem para list vector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4" r="13412" b="10485"/>
          <a:stretch/>
        </p:blipFill>
        <p:spPr bwMode="auto">
          <a:xfrm>
            <a:off x="6754352" y="4020472"/>
            <a:ext cx="167168" cy="22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2" descr="Resultado de imagem para list vector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4" r="13412" b="10485"/>
          <a:stretch/>
        </p:blipFill>
        <p:spPr bwMode="auto">
          <a:xfrm>
            <a:off x="7230979" y="4020472"/>
            <a:ext cx="167168" cy="22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2" descr="Resultado de imagem para list vector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4" r="13412" b="10485"/>
          <a:stretch/>
        </p:blipFill>
        <p:spPr bwMode="auto">
          <a:xfrm>
            <a:off x="7707606" y="4020472"/>
            <a:ext cx="167168" cy="22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2" descr="Resultado de imagem para list vector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4" r="13412" b="10485"/>
          <a:stretch/>
        </p:blipFill>
        <p:spPr bwMode="auto">
          <a:xfrm>
            <a:off x="8184232" y="4020472"/>
            <a:ext cx="167168" cy="221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aixaDeTexto 32"/>
          <p:cNvSpPr txBox="1"/>
          <p:nvPr/>
        </p:nvSpPr>
        <p:spPr>
          <a:xfrm rot="19825074">
            <a:off x="6310727" y="4333407"/>
            <a:ext cx="887248" cy="2880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000" b="1" dirty="0" err="1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Worst</a:t>
            </a:r>
            <a:r>
              <a:rPr lang="pt-BR" sz="1000" b="1" dirty="0" smtClean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Case</a:t>
            </a:r>
            <a:endParaRPr lang="pt-BR" sz="10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CaixaDeTexto 41"/>
          <p:cNvSpPr txBox="1"/>
          <p:nvPr/>
        </p:nvSpPr>
        <p:spPr>
          <a:xfrm rot="19825074">
            <a:off x="6994026" y="4280495"/>
            <a:ext cx="563286" cy="3255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000" b="1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RRS</a:t>
            </a:r>
            <a:endParaRPr lang="pt-BR" sz="1000" b="1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 rot="19825074">
            <a:off x="7238838" y="4319518"/>
            <a:ext cx="1075449" cy="315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000" b="1" dirty="0" smtClean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Momentos</a:t>
            </a:r>
            <a:endParaRPr lang="pt-BR" sz="10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CaixaDeTexto 45"/>
          <p:cNvSpPr txBox="1"/>
          <p:nvPr/>
        </p:nvSpPr>
        <p:spPr>
          <a:xfrm rot="19825074">
            <a:off x="7711041" y="4337814"/>
            <a:ext cx="1075449" cy="3158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Monte Carlo</a:t>
            </a:r>
            <a:endParaRPr lang="pt-BR" sz="1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704" y="1280282"/>
            <a:ext cx="49149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6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8372273" y="681078"/>
            <a:ext cx="3598311" cy="3176512"/>
          </a:xfrm>
          <a:prstGeom prst="rect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Revisão bibliográfica preliminar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520726"/>
            <a:ext cx="3456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sz="2000" b="1" i="1" dirty="0" smtClean="0">
                <a:solidFill>
                  <a:schemeClr val="tx2"/>
                </a:solidFill>
                <a:latin typeface="Arial" pitchFamily="34" charset="0"/>
                <a:cs typeface="Arial" panose="020B0604020202020204" pitchFamily="34" charset="0"/>
              </a:rPr>
              <a:t>Síntese de tolerância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906951"/>
            <a:ext cx="784887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 a determinação das tolerâncias individuais das peças, sendo que a sua soma vai ao encontro da especificação de tolerância da montagem. 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tolerância dimensional do conjunto, na forma de restrição de projeto, é conhecida, mas as tolerâncias individuais dos componentes não são. 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Consiste na distribuição da tolerância disponível do conjunto entre os componente.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5"/>
          <a:stretch/>
        </p:blipFill>
        <p:spPr bwMode="auto">
          <a:xfrm>
            <a:off x="8472264" y="745014"/>
            <a:ext cx="3412912" cy="3041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10699440" y="3857590"/>
            <a:ext cx="1271144" cy="3257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9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Fonte: Chase, 2007. </a:t>
            </a:r>
            <a:endParaRPr lang="pt-BR" sz="9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865920" y="4020472"/>
            <a:ext cx="2376264" cy="720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Alocação por  tolerâncias iguais</a:t>
            </a:r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865920" y="4984876"/>
            <a:ext cx="2376264" cy="7200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Alocação por fator de proporcionalidade</a:t>
            </a:r>
            <a:endParaRPr lang="pt-BR" dirty="0"/>
          </a:p>
        </p:txBody>
      </p:sp>
      <p:sp>
        <p:nvSpPr>
          <p:cNvPr id="11" name="Retângulo 10"/>
          <p:cNvSpPr/>
          <p:nvPr/>
        </p:nvSpPr>
        <p:spPr>
          <a:xfrm>
            <a:off x="865920" y="5949280"/>
            <a:ext cx="2376264" cy="7200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Alocação por fator  de exatidão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357964" y="3992988"/>
            <a:ext cx="7903308" cy="747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tolerância do conjunto é dividida igualmente pelo número de componentes com tolerâncias determináveis.  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3357964" y="4957392"/>
            <a:ext cx="7903308" cy="7475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a etapa de análise, caso a tolerância do conjunto não atenda à restrição funcional, ela é reduzida por um fator de proporcionalidade.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3357964" y="5921796"/>
            <a:ext cx="7903308" cy="9362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Parte do princípio de que peças usinadas com exatidão similar apresentarão tolerâncias iguais somente se elas tiverem as mesmas dimensões.</a:t>
            </a:r>
            <a:endParaRPr lang="pt-BR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235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Revisão bibliográfica preliminar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520726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sz="2000" b="1" i="1" dirty="0" smtClean="0">
                <a:solidFill>
                  <a:schemeClr val="tx2"/>
                </a:solidFill>
                <a:latin typeface="Arial" pitchFamily="34" charset="0"/>
                <a:cs typeface="Arial" panose="020B0604020202020204" pitchFamily="34" charset="0"/>
              </a:rPr>
              <a:t>Consideração sobre a revisão da literatura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877923"/>
            <a:ext cx="115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os avanços das discussões que envolvem a fundamentação da Manufatura Avançada, a análise da variação dimensional reafirma-se como uma ferramenta dotada de inteligência, capaz de promover melhorias na produtividade, com base em dados do processo. 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335360" y="2950638"/>
            <a:ext cx="9073008" cy="390736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Métodos de Análise de Tolerâncias 1D/2D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Método Aritmético (WC)</a:t>
            </a:r>
          </a:p>
          <a:p>
            <a:pPr marL="1314450" lvl="2" indent="-457200" algn="just"/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Worst-Case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 – Considera variações extremas de todas as peças da cadeia para mínima ou máxima dimensão, ao mesmo tempo.</a:t>
            </a:r>
          </a:p>
          <a:p>
            <a:pPr marL="1314450" lvl="2" indent="-457200" algn="just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Método conservador.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Método Estatístico (RSS)</a:t>
            </a:r>
          </a:p>
          <a:p>
            <a:pPr marL="1314450" lvl="2" indent="-457200" algn="just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Root Sum of the Squares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– Soma das raízes quadradas.</a:t>
            </a:r>
          </a:p>
          <a:p>
            <a:pPr marL="1314450" lvl="2" indent="-457200" algn="just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Método arrojado.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pt-B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Método Estatístico Modificado (</a:t>
            </a:r>
            <a:r>
              <a:rPr lang="pt-BR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MRSS</a:t>
            </a:r>
            <a:r>
              <a:rPr lang="pt-BR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)</a:t>
            </a:r>
          </a:p>
          <a:p>
            <a:pPr marL="1314450" lvl="2" indent="-457200" algn="just"/>
            <a:r>
              <a:rPr lang="en-US" sz="16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Modified Root Sum of the Squares  </a:t>
            </a:r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- Soma das raízes quadradas modificado.</a:t>
            </a:r>
          </a:p>
          <a:p>
            <a:pPr marL="1314450" lvl="2" indent="-457200" algn="just"/>
            <a:r>
              <a:rPr lang="pt-BR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arla" pitchFamily="2" charset="0"/>
                <a:ea typeface="Karla" pitchFamily="2" charset="0"/>
              </a:rPr>
              <a:t>Considerado intermediário. Usa um fator de correção.</a:t>
            </a:r>
          </a:p>
          <a:p>
            <a:pPr marL="914400" lvl="1" indent="-457200" algn="just">
              <a:buFont typeface="+mj-lt"/>
              <a:buAutoNum type="arabicPeriod"/>
            </a:pPr>
            <a:r>
              <a:rPr lang="en-US" sz="2000" b="1" dirty="0" smtClean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Computer Aided Tolerance (CAT) </a:t>
            </a:r>
            <a:r>
              <a:rPr lang="en-US" sz="2000" b="1" i="1" dirty="0" smtClean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Software</a:t>
            </a:r>
            <a:r>
              <a:rPr lang="en-US" sz="2000" b="1" dirty="0" smtClean="0">
                <a:solidFill>
                  <a:srgbClr val="C00000"/>
                </a:solidFill>
                <a:latin typeface="Karla" pitchFamily="2" charset="0"/>
                <a:ea typeface="Karla" pitchFamily="2" charset="0"/>
              </a:rPr>
              <a:t> 3D</a:t>
            </a:r>
          </a:p>
        </p:txBody>
      </p:sp>
    </p:spTree>
    <p:extLst>
      <p:ext uri="{BB962C8B-B14F-4D97-AF65-F5344CB8AC3E}">
        <p14:creationId xmlns:p14="http://schemas.microsoft.com/office/powerpoint/2010/main" val="126849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39"/>
          <p:cNvGrpSpPr>
            <a:grpSpLocks/>
          </p:cNvGrpSpPr>
          <p:nvPr/>
        </p:nvGrpSpPr>
        <p:grpSpPr bwMode="auto">
          <a:xfrm>
            <a:off x="382935" y="471727"/>
            <a:ext cx="10568880" cy="5914547"/>
            <a:chOff x="174" y="912"/>
            <a:chExt cx="5250" cy="2938"/>
          </a:xfrm>
        </p:grpSpPr>
        <p:sp>
          <p:nvSpPr>
            <p:cNvPr id="4" name="Text Box 100"/>
            <p:cNvSpPr txBox="1">
              <a:spLocks noChangeArrowheads="1"/>
            </p:cNvSpPr>
            <p:nvPr/>
          </p:nvSpPr>
          <p:spPr bwMode="auto">
            <a:xfrm>
              <a:off x="2563" y="1074"/>
              <a:ext cx="1193" cy="1926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2400" b="1" dirty="0" err="1" smtClean="0">
                  <a:solidFill>
                    <a:srgbClr val="FFFFFF"/>
                  </a:solidFill>
                </a:rPr>
                <a:t>Análise</a:t>
              </a:r>
              <a:r>
                <a:rPr lang="en-US" sz="2400" b="1" dirty="0" smtClean="0">
                  <a:solidFill>
                    <a:srgbClr val="FFFFFF"/>
                  </a:solidFill>
                </a:rPr>
                <a:t> da </a:t>
              </a:r>
              <a:r>
                <a:rPr lang="en-US" sz="2400" b="1" dirty="0" err="1" smtClean="0">
                  <a:solidFill>
                    <a:srgbClr val="FFFFFF"/>
                  </a:solidFill>
                </a:rPr>
                <a:t>variação</a:t>
              </a:r>
              <a:endParaRPr lang="en-US" sz="2400" b="1" dirty="0">
                <a:solidFill>
                  <a:srgbClr val="FFFFFF"/>
                </a:solidFill>
              </a:endParaRPr>
            </a:p>
          </p:txBody>
        </p:sp>
        <p:pic>
          <p:nvPicPr>
            <p:cNvPr id="5" name="Picture 101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" y="2688"/>
              <a:ext cx="958" cy="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103"/>
            <p:cNvSpPr>
              <a:spLocks noChangeArrowheads="1"/>
            </p:cNvSpPr>
            <p:nvPr/>
          </p:nvSpPr>
          <p:spPr bwMode="auto">
            <a:xfrm>
              <a:off x="618" y="3228"/>
              <a:ext cx="1511" cy="1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dirty="0" err="1" smtClean="0">
                  <a:solidFill>
                    <a:srgbClr val="000000"/>
                  </a:solidFill>
                </a:rPr>
                <a:t>Outras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 </a:t>
              </a:r>
              <a:r>
                <a:rPr lang="en-US" sz="1400" b="1" dirty="0" err="1" smtClean="0">
                  <a:solidFill>
                    <a:srgbClr val="000000"/>
                  </a:solidFill>
                </a:rPr>
                <a:t>fontes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 de </a:t>
              </a:r>
              <a:r>
                <a:rPr lang="en-US" sz="1400" b="1" dirty="0" err="1" smtClean="0">
                  <a:solidFill>
                    <a:srgbClr val="000000"/>
                  </a:solidFill>
                </a:rPr>
                <a:t>variação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104"/>
            <p:cNvSpPr>
              <a:spLocks noChangeArrowheads="1"/>
            </p:cNvSpPr>
            <p:nvPr/>
          </p:nvSpPr>
          <p:spPr bwMode="auto">
            <a:xfrm>
              <a:off x="336" y="2518"/>
              <a:ext cx="1793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dirty="0" err="1" smtClean="0">
                  <a:solidFill>
                    <a:srgbClr val="000000"/>
                  </a:solidFill>
                </a:rPr>
                <a:t>Processo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 e </a:t>
              </a:r>
              <a:r>
                <a:rPr lang="en-US" sz="1400" b="1" dirty="0" err="1" smtClean="0">
                  <a:solidFill>
                    <a:srgbClr val="000000"/>
                  </a:solidFill>
                </a:rPr>
                <a:t>sequência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 de </a:t>
              </a:r>
              <a:r>
                <a:rPr lang="en-US" sz="1400" b="1" dirty="0" err="1" smtClean="0">
                  <a:solidFill>
                    <a:srgbClr val="000000"/>
                  </a:solidFill>
                </a:rPr>
                <a:t>montagem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8" name="Line 105"/>
            <p:cNvSpPr>
              <a:spLocks noChangeShapeType="1"/>
            </p:cNvSpPr>
            <p:nvPr/>
          </p:nvSpPr>
          <p:spPr bwMode="auto">
            <a:xfrm>
              <a:off x="3160" y="2081"/>
              <a:ext cx="0" cy="26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9" name="Line 106"/>
            <p:cNvSpPr>
              <a:spLocks noChangeShapeType="1"/>
            </p:cNvSpPr>
            <p:nvPr/>
          </p:nvSpPr>
          <p:spPr bwMode="auto">
            <a:xfrm>
              <a:off x="3864" y="1747"/>
              <a:ext cx="187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10" name="Line 107"/>
            <p:cNvSpPr>
              <a:spLocks noChangeShapeType="1"/>
            </p:cNvSpPr>
            <p:nvPr/>
          </p:nvSpPr>
          <p:spPr bwMode="auto">
            <a:xfrm>
              <a:off x="3864" y="3072"/>
              <a:ext cx="16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11" name="Line 108"/>
            <p:cNvSpPr>
              <a:spLocks noChangeShapeType="1"/>
            </p:cNvSpPr>
            <p:nvPr/>
          </p:nvSpPr>
          <p:spPr bwMode="auto">
            <a:xfrm>
              <a:off x="3864" y="1747"/>
              <a:ext cx="0" cy="48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12" name="Line 109"/>
            <p:cNvSpPr>
              <a:spLocks noChangeShapeType="1"/>
            </p:cNvSpPr>
            <p:nvPr/>
          </p:nvSpPr>
          <p:spPr bwMode="auto">
            <a:xfrm>
              <a:off x="3624" y="2605"/>
              <a:ext cx="24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13" name="Line 110"/>
            <p:cNvSpPr>
              <a:spLocks noChangeShapeType="1"/>
            </p:cNvSpPr>
            <p:nvPr/>
          </p:nvSpPr>
          <p:spPr bwMode="auto">
            <a:xfrm flipV="1">
              <a:off x="2394" y="1853"/>
              <a:ext cx="299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14" name="Line 111"/>
            <p:cNvSpPr>
              <a:spLocks noChangeShapeType="1"/>
            </p:cNvSpPr>
            <p:nvPr/>
          </p:nvSpPr>
          <p:spPr bwMode="auto">
            <a:xfrm>
              <a:off x="2394" y="1087"/>
              <a:ext cx="6" cy="270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15" name="Line 112"/>
            <p:cNvSpPr>
              <a:spLocks noChangeShapeType="1"/>
            </p:cNvSpPr>
            <p:nvPr/>
          </p:nvSpPr>
          <p:spPr bwMode="auto">
            <a:xfrm>
              <a:off x="2064" y="1092"/>
              <a:ext cx="33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16" name="Line 113"/>
            <p:cNvSpPr>
              <a:spLocks noChangeShapeType="1"/>
            </p:cNvSpPr>
            <p:nvPr/>
          </p:nvSpPr>
          <p:spPr bwMode="auto">
            <a:xfrm flipV="1">
              <a:off x="2129" y="1747"/>
              <a:ext cx="2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17" name="Line 114"/>
            <p:cNvSpPr>
              <a:spLocks noChangeShapeType="1"/>
            </p:cNvSpPr>
            <p:nvPr/>
          </p:nvSpPr>
          <p:spPr bwMode="auto">
            <a:xfrm flipV="1">
              <a:off x="2129" y="2603"/>
              <a:ext cx="2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18" name="Line 115"/>
            <p:cNvSpPr>
              <a:spLocks noChangeShapeType="1"/>
            </p:cNvSpPr>
            <p:nvPr/>
          </p:nvSpPr>
          <p:spPr bwMode="auto">
            <a:xfrm flipV="1">
              <a:off x="2129" y="3305"/>
              <a:ext cx="26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pic>
          <p:nvPicPr>
            <p:cNvPr id="19" name="Picture 116" descr="hr_dump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" y="912"/>
              <a:ext cx="780" cy="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oup 117"/>
            <p:cNvGrpSpPr>
              <a:grpSpLocks/>
            </p:cNvGrpSpPr>
            <p:nvPr/>
          </p:nvGrpSpPr>
          <p:grpSpPr bwMode="auto">
            <a:xfrm>
              <a:off x="763" y="1814"/>
              <a:ext cx="971" cy="652"/>
              <a:chOff x="-583" y="182"/>
              <a:chExt cx="4720" cy="4215"/>
            </a:xfrm>
          </p:grpSpPr>
          <p:pic>
            <p:nvPicPr>
              <p:cNvPr id="37" name="Picture 118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7" y="1709"/>
                <a:ext cx="3360" cy="2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8" name="Picture 119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7" y="1373"/>
                <a:ext cx="3360" cy="2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39" name="Picture 120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7" y="988"/>
                <a:ext cx="3360" cy="26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40" name="Picture 121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brightnessContrast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583" y="182"/>
                <a:ext cx="3952" cy="31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1" name="Rectangle 122"/>
            <p:cNvSpPr>
              <a:spLocks noChangeArrowheads="1"/>
            </p:cNvSpPr>
            <p:nvPr/>
          </p:nvSpPr>
          <p:spPr bwMode="auto">
            <a:xfrm>
              <a:off x="174" y="1644"/>
              <a:ext cx="1955" cy="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dirty="0">
                  <a:solidFill>
                    <a:srgbClr val="000000"/>
                  </a:solidFill>
                </a:rPr>
                <a:t>PMI - Datum Features &amp; Tolerances</a:t>
              </a:r>
            </a:p>
          </p:txBody>
        </p:sp>
        <p:sp>
          <p:nvSpPr>
            <p:cNvPr id="22" name="Rectangle 123"/>
            <p:cNvSpPr>
              <a:spLocks noChangeArrowheads="1"/>
            </p:cNvSpPr>
            <p:nvPr/>
          </p:nvSpPr>
          <p:spPr bwMode="auto">
            <a:xfrm>
              <a:off x="1258" y="1008"/>
              <a:ext cx="847" cy="1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dirty="0" err="1" smtClean="0">
                  <a:solidFill>
                    <a:srgbClr val="000000"/>
                  </a:solidFill>
                </a:rPr>
                <a:t>Geometria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 CAD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23" name="Text Box 124"/>
            <p:cNvSpPr txBox="1">
              <a:spLocks noChangeArrowheads="1"/>
            </p:cNvSpPr>
            <p:nvPr/>
          </p:nvSpPr>
          <p:spPr bwMode="auto">
            <a:xfrm>
              <a:off x="2699" y="2342"/>
              <a:ext cx="925" cy="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b="1" dirty="0" err="1">
                  <a:solidFill>
                    <a:srgbClr val="000000"/>
                  </a:solidFill>
                </a:rPr>
                <a:t>Executar</a:t>
              </a:r>
              <a:r>
                <a:rPr lang="en-US" sz="1600" b="1" dirty="0">
                  <a:solidFill>
                    <a:srgbClr val="000000"/>
                  </a:solidFill>
                </a:rPr>
                <a:t> </a:t>
              </a:r>
              <a:r>
                <a:rPr lang="en-US" sz="1600" b="1" dirty="0" err="1">
                  <a:solidFill>
                    <a:srgbClr val="000000"/>
                  </a:solidFill>
                </a:rPr>
                <a:t>simulações</a:t>
              </a:r>
              <a:r>
                <a:rPr lang="en-US" sz="1600" b="1" dirty="0">
                  <a:solidFill>
                    <a:srgbClr val="000000"/>
                  </a:solidFill>
                </a:rPr>
                <a:t> e </a:t>
              </a:r>
              <a:r>
                <a:rPr lang="en-US" sz="1600" b="1" dirty="0" err="1">
                  <a:solidFill>
                    <a:srgbClr val="000000"/>
                  </a:solidFill>
                </a:rPr>
                <a:t>análises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24" name="Text Box 125"/>
            <p:cNvSpPr txBox="1">
              <a:spLocks noChangeArrowheads="1"/>
            </p:cNvSpPr>
            <p:nvPr/>
          </p:nvSpPr>
          <p:spPr bwMode="auto">
            <a:xfrm>
              <a:off x="4032" y="1093"/>
              <a:ext cx="139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de-DE"/>
              </a:defPPr>
              <a:lvl1pPr algn="ctr">
                <a:defRPr sz="1400" b="1">
                  <a:solidFill>
                    <a:schemeClr val="tx1"/>
                  </a:solidFill>
                </a:defRPr>
              </a:lvl1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Desempenho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grpSp>
          <p:nvGrpSpPr>
            <p:cNvPr id="25" name="Group 126"/>
            <p:cNvGrpSpPr>
              <a:grpSpLocks/>
            </p:cNvGrpSpPr>
            <p:nvPr/>
          </p:nvGrpSpPr>
          <p:grpSpPr bwMode="auto">
            <a:xfrm>
              <a:off x="4028" y="1371"/>
              <a:ext cx="1395" cy="886"/>
              <a:chOff x="4063" y="1328"/>
              <a:chExt cx="1461" cy="939"/>
            </a:xfrm>
          </p:grpSpPr>
          <p:sp>
            <p:nvSpPr>
              <p:cNvPr id="35" name="Text Box 127"/>
              <p:cNvSpPr txBox="1">
                <a:spLocks noChangeAspect="1" noChangeArrowheads="1"/>
              </p:cNvSpPr>
              <p:nvPr/>
            </p:nvSpPr>
            <p:spPr bwMode="auto">
              <a:xfrm>
                <a:off x="4063" y="1328"/>
                <a:ext cx="1461" cy="9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879BAA"/>
                  </a:solidFill>
                  <a:latin typeface="Arial" pitchFamily="34" charset="0"/>
                </a:endParaRPr>
              </a:p>
            </p:txBody>
          </p:sp>
          <p:pic>
            <p:nvPicPr>
              <p:cNvPr id="36" name="Picture 128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28" y="1360"/>
                <a:ext cx="1339" cy="85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26" name="Group 129"/>
            <p:cNvGrpSpPr>
              <a:grpSpLocks noChangeAspect="1"/>
            </p:cNvGrpSpPr>
            <p:nvPr/>
          </p:nvGrpSpPr>
          <p:grpSpPr bwMode="auto">
            <a:xfrm>
              <a:off x="4032" y="2688"/>
              <a:ext cx="1392" cy="915"/>
              <a:chOff x="4327" y="3372"/>
              <a:chExt cx="1107" cy="767"/>
            </a:xfrm>
          </p:grpSpPr>
          <p:sp>
            <p:nvSpPr>
              <p:cNvPr id="33" name="Text Box 130"/>
              <p:cNvSpPr txBox="1">
                <a:spLocks noChangeAspect="1" noChangeArrowheads="1"/>
              </p:cNvSpPr>
              <p:nvPr/>
            </p:nvSpPr>
            <p:spPr bwMode="auto">
              <a:xfrm>
                <a:off x="4327" y="3372"/>
                <a:ext cx="1107" cy="76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ctr" fontAlgn="base">
                  <a:spcBef>
                    <a:spcPct val="50000"/>
                  </a:spcBef>
                  <a:spcAft>
                    <a:spcPct val="0"/>
                  </a:spcAft>
                </a:pPr>
                <a:endParaRPr lang="en-US" b="1" dirty="0">
                  <a:solidFill>
                    <a:srgbClr val="879BAA"/>
                  </a:solidFill>
                  <a:latin typeface="Arial" pitchFamily="34" charset="0"/>
                </a:endParaRPr>
              </a:p>
            </p:txBody>
          </p:sp>
          <p:pic>
            <p:nvPicPr>
              <p:cNvPr id="34" name="Picture 131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67" y="3421"/>
                <a:ext cx="1026" cy="65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27" name="Rectangle 132"/>
            <p:cNvSpPr>
              <a:spLocks noChangeArrowheads="1"/>
            </p:cNvSpPr>
            <p:nvPr/>
          </p:nvSpPr>
          <p:spPr bwMode="auto">
            <a:xfrm>
              <a:off x="514" y="3684"/>
              <a:ext cx="1615" cy="1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400" b="1" dirty="0" err="1" smtClean="0">
                  <a:solidFill>
                    <a:srgbClr val="000000"/>
                  </a:solidFill>
                </a:rPr>
                <a:t>Definições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 de </a:t>
              </a:r>
              <a:r>
                <a:rPr lang="en-US" sz="1400" b="1" dirty="0" err="1" smtClean="0">
                  <a:solidFill>
                    <a:srgbClr val="000000"/>
                  </a:solidFill>
                </a:rPr>
                <a:t>medições</a:t>
              </a:r>
              <a:r>
                <a:rPr lang="en-US" sz="1400" b="1" dirty="0" smtClean="0">
                  <a:solidFill>
                    <a:srgbClr val="000000"/>
                  </a:solidFill>
                </a:rPr>
                <a:t>/</a:t>
              </a:r>
              <a:r>
                <a:rPr lang="en-US" sz="1400" b="1" dirty="0" err="1" smtClean="0">
                  <a:solidFill>
                    <a:srgbClr val="000000"/>
                  </a:solidFill>
                </a:rPr>
                <a:t>avaliações</a:t>
              </a:r>
              <a:endParaRPr lang="en-US" sz="1400" b="1" dirty="0">
                <a:solidFill>
                  <a:srgbClr val="000000"/>
                </a:solidFill>
              </a:endParaRPr>
            </a:p>
          </p:txBody>
        </p:sp>
        <p:sp>
          <p:nvSpPr>
            <p:cNvPr id="28" name="Line 133"/>
            <p:cNvSpPr>
              <a:spLocks noChangeShapeType="1"/>
            </p:cNvSpPr>
            <p:nvPr/>
          </p:nvSpPr>
          <p:spPr bwMode="auto">
            <a:xfrm>
              <a:off x="2129" y="3788"/>
              <a:ext cx="272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29" name="Rectangle 134"/>
            <p:cNvSpPr>
              <a:spLocks noChangeArrowheads="1"/>
            </p:cNvSpPr>
            <p:nvPr/>
          </p:nvSpPr>
          <p:spPr bwMode="auto">
            <a:xfrm>
              <a:off x="813" y="3419"/>
              <a:ext cx="960" cy="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050" b="1" dirty="0" err="1" smtClean="0">
                  <a:solidFill>
                    <a:srgbClr val="000000"/>
                  </a:solidFill>
                </a:rPr>
                <a:t>Rigidez</a:t>
              </a:r>
              <a:r>
                <a:rPr lang="en-US" sz="1050" b="1" dirty="0" smtClean="0">
                  <a:solidFill>
                    <a:srgbClr val="000000"/>
                  </a:solidFill>
                </a:rPr>
                <a:t>, </a:t>
              </a:r>
              <a:r>
                <a:rPr lang="en-US" sz="1050" b="1" dirty="0" err="1" smtClean="0">
                  <a:solidFill>
                    <a:srgbClr val="000000"/>
                  </a:solidFill>
                </a:rPr>
                <a:t>temperatura</a:t>
              </a:r>
              <a:r>
                <a:rPr lang="en-US" sz="1050" b="1" dirty="0" smtClean="0">
                  <a:solidFill>
                    <a:srgbClr val="000000"/>
                  </a:solidFill>
                </a:rPr>
                <a:t>, </a:t>
              </a:r>
              <a:r>
                <a:rPr lang="en-US" sz="1050" b="1" dirty="0" err="1" smtClean="0">
                  <a:solidFill>
                    <a:srgbClr val="000000"/>
                  </a:solidFill>
                </a:rPr>
                <a:t>matrial</a:t>
              </a:r>
              <a:r>
                <a:rPr lang="en-US" sz="1050" b="1" dirty="0" smtClean="0">
                  <a:solidFill>
                    <a:srgbClr val="000000"/>
                  </a:solidFill>
                </a:rPr>
                <a:t>…</a:t>
              </a:r>
              <a:endParaRPr lang="en-US" sz="1050" b="1" dirty="0">
                <a:solidFill>
                  <a:srgbClr val="000000"/>
                </a:solidFill>
              </a:endParaRPr>
            </a:p>
          </p:txBody>
        </p:sp>
        <p:sp>
          <p:nvSpPr>
            <p:cNvPr id="30" name="Line 135"/>
            <p:cNvSpPr>
              <a:spLocks noChangeShapeType="1"/>
            </p:cNvSpPr>
            <p:nvPr/>
          </p:nvSpPr>
          <p:spPr bwMode="auto">
            <a:xfrm>
              <a:off x="3864" y="2233"/>
              <a:ext cx="2" cy="83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endParaRPr lang="en-US" dirty="0">
                <a:solidFill>
                  <a:srgbClr val="879BAA"/>
                </a:solidFill>
                <a:latin typeface="Arial" pitchFamily="34" charset="0"/>
              </a:endParaRPr>
            </a:p>
          </p:txBody>
        </p:sp>
        <p:sp>
          <p:nvSpPr>
            <p:cNvPr id="31" name="Text Box 136"/>
            <p:cNvSpPr txBox="1">
              <a:spLocks noChangeArrowheads="1"/>
            </p:cNvSpPr>
            <p:nvPr/>
          </p:nvSpPr>
          <p:spPr bwMode="auto">
            <a:xfrm>
              <a:off x="2699" y="1617"/>
              <a:ext cx="925" cy="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sz="1600" b="1" dirty="0" err="1" smtClean="0">
                  <a:solidFill>
                    <a:srgbClr val="000000"/>
                  </a:solidFill>
                </a:rPr>
                <a:t>Criar</a:t>
              </a:r>
              <a:r>
                <a:rPr lang="en-US" sz="1600" b="1" dirty="0" smtClean="0">
                  <a:solidFill>
                    <a:srgbClr val="000000"/>
                  </a:solidFill>
                </a:rPr>
                <a:t> </a:t>
              </a:r>
              <a:r>
                <a:rPr lang="en-US" sz="1600" b="1" dirty="0" err="1" smtClean="0">
                  <a:solidFill>
                    <a:srgbClr val="000000"/>
                  </a:solidFill>
                </a:rPr>
                <a:t>modelo</a:t>
              </a:r>
              <a:endParaRPr lang="en-US" sz="1600" b="1" dirty="0">
                <a:solidFill>
                  <a:srgbClr val="000000"/>
                </a:solidFill>
              </a:endParaRPr>
            </a:p>
          </p:txBody>
        </p:sp>
        <p:sp>
          <p:nvSpPr>
            <p:cNvPr id="32" name="Text Box 138"/>
            <p:cNvSpPr txBox="1">
              <a:spLocks noChangeArrowheads="1"/>
            </p:cNvSpPr>
            <p:nvPr/>
          </p:nvSpPr>
          <p:spPr bwMode="auto">
            <a:xfrm>
              <a:off x="4032" y="2444"/>
              <a:ext cx="1392" cy="3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58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defPPr>
                <a:defRPr lang="de-DE"/>
              </a:defPPr>
              <a:lvl1pPr algn="ctr">
                <a:defRPr sz="1400" b="1">
                  <a:solidFill>
                    <a:schemeClr val="tx1"/>
                  </a:solidFill>
                </a:defRPr>
              </a:lvl1pPr>
            </a:lstStyle>
            <a:p>
              <a:pPr fontAlgn="base">
                <a:spcBef>
                  <a:spcPct val="50000"/>
                </a:spcBef>
                <a:spcAft>
                  <a:spcPct val="0"/>
                </a:spcAft>
              </a:pPr>
              <a:r>
                <a:rPr lang="en-US" dirty="0" err="1" smtClean="0">
                  <a:solidFill>
                    <a:srgbClr val="000000"/>
                  </a:solidFill>
                </a:rPr>
                <a:t>Fontes</a:t>
              </a:r>
              <a:r>
                <a:rPr lang="en-US" dirty="0" smtClean="0">
                  <a:solidFill>
                    <a:srgbClr val="000000"/>
                  </a:solidFill>
                </a:rPr>
                <a:t> de </a:t>
              </a:r>
              <a:r>
                <a:rPr lang="en-US" dirty="0" err="1" smtClean="0">
                  <a:solidFill>
                    <a:srgbClr val="000000"/>
                  </a:solidFill>
                </a:rPr>
                <a:t>variação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57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Proposta metodológica e objetivos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1" name="Grupo 110"/>
          <p:cNvGrpSpPr/>
          <p:nvPr/>
        </p:nvGrpSpPr>
        <p:grpSpPr>
          <a:xfrm>
            <a:off x="84393" y="1412776"/>
            <a:ext cx="12023215" cy="3347119"/>
            <a:chOff x="49448" y="1594049"/>
            <a:chExt cx="12023215" cy="3347119"/>
          </a:xfrm>
        </p:grpSpPr>
        <p:sp>
          <p:nvSpPr>
            <p:cNvPr id="26" name="Retângulo de cantos arredondados 25"/>
            <p:cNvSpPr/>
            <p:nvPr/>
          </p:nvSpPr>
          <p:spPr>
            <a:xfrm>
              <a:off x="49448" y="1932603"/>
              <a:ext cx="12023215" cy="3008565"/>
            </a:xfrm>
            <a:prstGeom prst="roundRect">
              <a:avLst>
                <a:gd name="adj" fmla="val 3048"/>
              </a:avLst>
            </a:prstGeom>
            <a:solidFill>
              <a:schemeClr val="accent3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prstClr val="white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30" name="Grupo 29"/>
            <p:cNvGrpSpPr/>
            <p:nvPr/>
          </p:nvGrpSpPr>
          <p:grpSpPr>
            <a:xfrm>
              <a:off x="224836" y="2091895"/>
              <a:ext cx="1800056" cy="2633248"/>
              <a:chOff x="239075" y="1800816"/>
              <a:chExt cx="1728000" cy="2337182"/>
            </a:xfrm>
          </p:grpSpPr>
          <p:sp>
            <p:nvSpPr>
              <p:cNvPr id="35" name="Retângulo 34"/>
              <p:cNvSpPr/>
              <p:nvPr/>
            </p:nvSpPr>
            <p:spPr>
              <a:xfrm>
                <a:off x="239075" y="2516969"/>
                <a:ext cx="1728000" cy="1621029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400" dirty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Formação da base do conhecimento, nivelando o estado atual da tecnologia de documentação e projeto de </a:t>
                </a:r>
                <a:r>
                  <a:rPr lang="pt-BR" sz="1400" i="1" dirty="0" err="1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spools</a:t>
                </a:r>
                <a:r>
                  <a:rPr lang="pt-BR" sz="1400" i="1" dirty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.</a:t>
                </a:r>
              </a:p>
            </p:txBody>
          </p:sp>
          <p:sp>
            <p:nvSpPr>
              <p:cNvPr id="36" name="Retângulo 35"/>
              <p:cNvSpPr/>
              <p:nvPr/>
            </p:nvSpPr>
            <p:spPr>
              <a:xfrm>
                <a:off x="239075" y="1800816"/>
                <a:ext cx="1728000" cy="687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solidFill>
                    <a:prstClr val="black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  <a:p>
                <a:pPr algn="ctr"/>
                <a:r>
                  <a:rPr lang="pt-BR" sz="1400" b="1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Base de informações</a:t>
                </a:r>
              </a:p>
            </p:txBody>
          </p:sp>
        </p:grpSp>
        <p:grpSp>
          <p:nvGrpSpPr>
            <p:cNvPr id="11" name="Grupo 10"/>
            <p:cNvGrpSpPr/>
            <p:nvPr/>
          </p:nvGrpSpPr>
          <p:grpSpPr>
            <a:xfrm>
              <a:off x="851144" y="1594049"/>
              <a:ext cx="547439" cy="789157"/>
              <a:chOff x="599116" y="1594049"/>
              <a:chExt cx="547439" cy="789157"/>
            </a:xfrm>
          </p:grpSpPr>
          <p:sp>
            <p:nvSpPr>
              <p:cNvPr id="31" name="Divisa 30"/>
              <p:cNvSpPr/>
              <p:nvPr/>
            </p:nvSpPr>
            <p:spPr>
              <a:xfrm rot="5400000">
                <a:off x="609336" y="1845986"/>
                <a:ext cx="527000" cy="547439"/>
              </a:xfrm>
              <a:prstGeom prst="chevr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2" name="Pentágono 31"/>
              <p:cNvSpPr/>
              <p:nvPr/>
            </p:nvSpPr>
            <p:spPr>
              <a:xfrm rot="5400000">
                <a:off x="588692" y="1660360"/>
                <a:ext cx="568287" cy="54743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4" name="Retângulo 33"/>
              <p:cNvSpPr/>
              <p:nvPr/>
            </p:nvSpPr>
            <p:spPr>
              <a:xfrm>
                <a:off x="666689" y="1594049"/>
                <a:ext cx="412292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600" dirty="0">
                    <a:solidFill>
                      <a:prstClr val="white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E1</a:t>
                </a:r>
                <a:endParaRPr lang="pt-BR" sz="3600" dirty="0">
                  <a:solidFill>
                    <a:prstClr val="white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38" name="Grupo 37"/>
            <p:cNvGrpSpPr/>
            <p:nvPr/>
          </p:nvGrpSpPr>
          <p:grpSpPr>
            <a:xfrm>
              <a:off x="2205559" y="2091896"/>
              <a:ext cx="1800055" cy="2633248"/>
              <a:chOff x="2407600" y="1800816"/>
              <a:chExt cx="1727999" cy="2337182"/>
            </a:xfrm>
          </p:grpSpPr>
          <p:sp>
            <p:nvSpPr>
              <p:cNvPr id="42" name="Retângulo 41"/>
              <p:cNvSpPr/>
              <p:nvPr/>
            </p:nvSpPr>
            <p:spPr>
              <a:xfrm>
                <a:off x="2407600" y="2516968"/>
                <a:ext cx="1727999" cy="16210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400" dirty="0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Levantamento das boas práticas de especificação e definição dos requisitos de montagem de </a:t>
                </a:r>
                <a:r>
                  <a:rPr lang="pt-BR" sz="1400" i="1" dirty="0" err="1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spools</a:t>
                </a:r>
                <a:r>
                  <a:rPr lang="pt-BR" sz="1400" dirty="0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. </a:t>
                </a:r>
                <a:endParaRPr lang="pt-BR" sz="1400" dirty="0">
                  <a:solidFill>
                    <a:prstClr val="black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  <p:sp>
            <p:nvSpPr>
              <p:cNvPr id="43" name="Retângulo 42"/>
              <p:cNvSpPr/>
              <p:nvPr/>
            </p:nvSpPr>
            <p:spPr>
              <a:xfrm>
                <a:off x="2412589" y="1800816"/>
                <a:ext cx="1718020" cy="687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000" dirty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/>
                </a:r>
                <a:br>
                  <a:rPr lang="pt-BR" sz="1000" dirty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</a:br>
                <a:r>
                  <a:rPr lang="pt-B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Especificação</a:t>
                </a:r>
                <a:endParaRPr lang="pt-B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45" name="Grupo 44"/>
            <p:cNvGrpSpPr/>
            <p:nvPr/>
          </p:nvGrpSpPr>
          <p:grpSpPr>
            <a:xfrm>
              <a:off x="4186281" y="2092562"/>
              <a:ext cx="1800056" cy="2632582"/>
              <a:chOff x="4299900" y="1801407"/>
              <a:chExt cx="1728000" cy="2336591"/>
            </a:xfrm>
          </p:grpSpPr>
          <p:sp>
            <p:nvSpPr>
              <p:cNvPr id="49" name="Retângulo 48"/>
              <p:cNvSpPr/>
              <p:nvPr/>
            </p:nvSpPr>
            <p:spPr>
              <a:xfrm>
                <a:off x="4299900" y="2516968"/>
                <a:ext cx="1728000" cy="16210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400" dirty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Definição </a:t>
                </a:r>
                <a:r>
                  <a:rPr lang="pt-BR" sz="1400" dirty="0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do modelo de simulação, </a:t>
                </a:r>
                <a:r>
                  <a:rPr lang="pt-BR" sz="1400" dirty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com foco no planejamento da experimentação em análise de variação.</a:t>
                </a:r>
              </a:p>
            </p:txBody>
          </p:sp>
          <p:sp>
            <p:nvSpPr>
              <p:cNvPr id="50" name="Retângulo 49"/>
              <p:cNvSpPr/>
              <p:nvPr/>
            </p:nvSpPr>
            <p:spPr>
              <a:xfrm>
                <a:off x="4299900" y="1801407"/>
                <a:ext cx="1728000" cy="687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 dirty="0">
                  <a:solidFill>
                    <a:prstClr val="black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  <a:p>
                <a:pPr algn="ctr"/>
                <a:r>
                  <a:rPr lang="pt-B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Modelo de simulação</a:t>
                </a:r>
                <a:endParaRPr lang="pt-B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2" name="Grupo 51"/>
            <p:cNvGrpSpPr/>
            <p:nvPr/>
          </p:nvGrpSpPr>
          <p:grpSpPr>
            <a:xfrm>
              <a:off x="6167004" y="2091896"/>
              <a:ext cx="1800056" cy="2633248"/>
              <a:chOff x="6192200" y="1800816"/>
              <a:chExt cx="1728000" cy="2337182"/>
            </a:xfrm>
          </p:grpSpPr>
          <p:sp>
            <p:nvSpPr>
              <p:cNvPr id="56" name="Retângulo 55"/>
              <p:cNvSpPr/>
              <p:nvPr/>
            </p:nvSpPr>
            <p:spPr>
              <a:xfrm>
                <a:off x="6192200" y="2516968"/>
                <a:ext cx="1728000" cy="16210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400" dirty="0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Seleção do método de análise que envolve a simulação estatística e o cálculo aritmético. </a:t>
                </a:r>
                <a:endParaRPr lang="pt-BR" sz="1400" dirty="0">
                  <a:solidFill>
                    <a:prstClr val="black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  <p:sp>
            <p:nvSpPr>
              <p:cNvPr id="57" name="Retângulo 56"/>
              <p:cNvSpPr/>
              <p:nvPr/>
            </p:nvSpPr>
            <p:spPr>
              <a:xfrm>
                <a:off x="6192200" y="1800816"/>
                <a:ext cx="1728000" cy="687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>
                  <a:solidFill>
                    <a:prstClr val="black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  <a:p>
                <a:pPr algn="ctr"/>
                <a:r>
                  <a:rPr lang="pt-B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Método de análise</a:t>
                </a:r>
                <a:endParaRPr lang="pt-B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59" name="Grupo 58"/>
            <p:cNvGrpSpPr/>
            <p:nvPr/>
          </p:nvGrpSpPr>
          <p:grpSpPr>
            <a:xfrm>
              <a:off x="8147727" y="2091896"/>
              <a:ext cx="1800056" cy="2633248"/>
              <a:chOff x="6192200" y="1800816"/>
              <a:chExt cx="1728000" cy="2337182"/>
            </a:xfrm>
          </p:grpSpPr>
          <p:sp>
            <p:nvSpPr>
              <p:cNvPr id="63" name="Retângulo 62"/>
              <p:cNvSpPr/>
              <p:nvPr/>
            </p:nvSpPr>
            <p:spPr>
              <a:xfrm>
                <a:off x="6192200" y="2516968"/>
                <a:ext cx="1728000" cy="16210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400" dirty="0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Simulação computacional avançada com base em dados, com vistas ao </a:t>
                </a:r>
                <a:r>
                  <a:rPr lang="pt-BR" sz="1400" i="1" dirty="0" err="1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closed</a:t>
                </a:r>
                <a:r>
                  <a:rPr lang="pt-BR" sz="1400" i="1" dirty="0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 loop </a:t>
                </a:r>
                <a:r>
                  <a:rPr lang="pt-BR" sz="1400" dirty="0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de engenharia  para otimização dimensional</a:t>
                </a:r>
                <a:endParaRPr lang="pt-BR" sz="1400" dirty="0">
                  <a:solidFill>
                    <a:prstClr val="black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  <p:sp>
            <p:nvSpPr>
              <p:cNvPr id="64" name="Retângulo 63"/>
              <p:cNvSpPr/>
              <p:nvPr/>
            </p:nvSpPr>
            <p:spPr>
              <a:xfrm>
                <a:off x="6192200" y="1800816"/>
                <a:ext cx="1728000" cy="687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>
                  <a:solidFill>
                    <a:prstClr val="black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  <a:p>
                <a:pPr algn="ctr"/>
                <a:r>
                  <a:rPr lang="pt-B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Simulação VSA</a:t>
                </a:r>
                <a:endParaRPr lang="pt-B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66" name="Grupo 65"/>
            <p:cNvGrpSpPr/>
            <p:nvPr/>
          </p:nvGrpSpPr>
          <p:grpSpPr>
            <a:xfrm>
              <a:off x="10128448" y="2091896"/>
              <a:ext cx="1800056" cy="2633248"/>
              <a:chOff x="6192200" y="1800816"/>
              <a:chExt cx="1728000" cy="2337182"/>
            </a:xfrm>
          </p:grpSpPr>
          <p:sp>
            <p:nvSpPr>
              <p:cNvPr id="70" name="Retângulo 69"/>
              <p:cNvSpPr/>
              <p:nvPr/>
            </p:nvSpPr>
            <p:spPr>
              <a:xfrm>
                <a:off x="6192200" y="2516968"/>
                <a:ext cx="1728000" cy="162103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pt-BR" sz="1400" dirty="0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Estudo de verificação dos efeitos na montagem de </a:t>
                </a:r>
                <a:r>
                  <a:rPr lang="pt-BR" sz="1400" i="1" dirty="0" err="1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spools</a:t>
                </a:r>
                <a:r>
                  <a:rPr lang="pt-BR" sz="1400" dirty="0" smtClean="0">
                    <a:solidFill>
                      <a:prstClr val="black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 com base em dados simulados. </a:t>
                </a:r>
                <a:endParaRPr lang="pt-BR" sz="1400" dirty="0">
                  <a:solidFill>
                    <a:prstClr val="black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  <p:sp>
            <p:nvSpPr>
              <p:cNvPr id="71" name="Retângulo 70"/>
              <p:cNvSpPr/>
              <p:nvPr/>
            </p:nvSpPr>
            <p:spPr>
              <a:xfrm>
                <a:off x="6192200" y="1800816"/>
                <a:ext cx="1728000" cy="68757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100" dirty="0">
                  <a:solidFill>
                    <a:prstClr val="black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  <a:p>
                <a:pPr algn="ctr"/>
                <a:r>
                  <a:rPr lang="pt-BR" sz="14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Montagem</a:t>
                </a:r>
                <a:endParaRPr lang="pt-BR" sz="14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77" name="Grupo 76"/>
            <p:cNvGrpSpPr/>
            <p:nvPr/>
          </p:nvGrpSpPr>
          <p:grpSpPr>
            <a:xfrm>
              <a:off x="2831866" y="1594049"/>
              <a:ext cx="547439" cy="789157"/>
              <a:chOff x="599116" y="1594049"/>
              <a:chExt cx="547439" cy="789157"/>
            </a:xfrm>
          </p:grpSpPr>
          <p:sp>
            <p:nvSpPr>
              <p:cNvPr id="78" name="Divisa 77"/>
              <p:cNvSpPr/>
              <p:nvPr/>
            </p:nvSpPr>
            <p:spPr>
              <a:xfrm rot="5400000">
                <a:off x="609336" y="1845986"/>
                <a:ext cx="527000" cy="547439"/>
              </a:xfrm>
              <a:prstGeom prst="chevr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79" name="Pentágono 78"/>
              <p:cNvSpPr/>
              <p:nvPr/>
            </p:nvSpPr>
            <p:spPr>
              <a:xfrm rot="5400000">
                <a:off x="588692" y="1660360"/>
                <a:ext cx="568287" cy="54743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0" name="Retângulo 79"/>
              <p:cNvSpPr/>
              <p:nvPr/>
            </p:nvSpPr>
            <p:spPr>
              <a:xfrm>
                <a:off x="666689" y="1594049"/>
                <a:ext cx="412293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600" dirty="0" smtClean="0">
                    <a:solidFill>
                      <a:prstClr val="white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E2</a:t>
                </a:r>
                <a:endParaRPr lang="pt-BR" sz="3600" dirty="0">
                  <a:solidFill>
                    <a:prstClr val="white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1" name="Grupo 80"/>
            <p:cNvGrpSpPr/>
            <p:nvPr/>
          </p:nvGrpSpPr>
          <p:grpSpPr>
            <a:xfrm>
              <a:off x="4812589" y="1594049"/>
              <a:ext cx="547439" cy="789157"/>
              <a:chOff x="599116" y="1594049"/>
              <a:chExt cx="547439" cy="789157"/>
            </a:xfrm>
          </p:grpSpPr>
          <p:sp>
            <p:nvSpPr>
              <p:cNvPr id="82" name="Divisa 81"/>
              <p:cNvSpPr/>
              <p:nvPr/>
            </p:nvSpPr>
            <p:spPr>
              <a:xfrm rot="5400000">
                <a:off x="609336" y="1845986"/>
                <a:ext cx="527000" cy="547439"/>
              </a:xfrm>
              <a:prstGeom prst="chevr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3" name="Pentágono 82"/>
              <p:cNvSpPr/>
              <p:nvPr/>
            </p:nvSpPr>
            <p:spPr>
              <a:xfrm rot="5400000">
                <a:off x="588692" y="1660360"/>
                <a:ext cx="568287" cy="54743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4" name="Retângulo 83"/>
              <p:cNvSpPr/>
              <p:nvPr/>
            </p:nvSpPr>
            <p:spPr>
              <a:xfrm>
                <a:off x="666689" y="1594049"/>
                <a:ext cx="412293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600" dirty="0" smtClean="0">
                    <a:solidFill>
                      <a:prstClr val="white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E3</a:t>
                </a:r>
                <a:endParaRPr lang="pt-BR" sz="3600" dirty="0">
                  <a:solidFill>
                    <a:prstClr val="white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5" name="Grupo 84"/>
            <p:cNvGrpSpPr/>
            <p:nvPr/>
          </p:nvGrpSpPr>
          <p:grpSpPr>
            <a:xfrm>
              <a:off x="6793312" y="1594049"/>
              <a:ext cx="547439" cy="789157"/>
              <a:chOff x="599116" y="1594049"/>
              <a:chExt cx="547439" cy="789157"/>
            </a:xfrm>
          </p:grpSpPr>
          <p:sp>
            <p:nvSpPr>
              <p:cNvPr id="86" name="Divisa 85"/>
              <p:cNvSpPr/>
              <p:nvPr/>
            </p:nvSpPr>
            <p:spPr>
              <a:xfrm rot="5400000">
                <a:off x="609336" y="1845986"/>
                <a:ext cx="527000" cy="547439"/>
              </a:xfrm>
              <a:prstGeom prst="chevr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7" name="Pentágono 86"/>
              <p:cNvSpPr/>
              <p:nvPr/>
            </p:nvSpPr>
            <p:spPr>
              <a:xfrm rot="5400000">
                <a:off x="588692" y="1660360"/>
                <a:ext cx="568287" cy="54743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88" name="Retângulo 87"/>
              <p:cNvSpPr/>
              <p:nvPr/>
            </p:nvSpPr>
            <p:spPr>
              <a:xfrm>
                <a:off x="666689" y="1594049"/>
                <a:ext cx="412293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600" dirty="0" smtClean="0">
                    <a:solidFill>
                      <a:prstClr val="white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E4</a:t>
                </a:r>
                <a:endParaRPr lang="pt-BR" sz="3600" dirty="0">
                  <a:solidFill>
                    <a:prstClr val="white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89" name="Grupo 88"/>
            <p:cNvGrpSpPr/>
            <p:nvPr/>
          </p:nvGrpSpPr>
          <p:grpSpPr>
            <a:xfrm>
              <a:off x="8774035" y="1594049"/>
              <a:ext cx="547439" cy="789157"/>
              <a:chOff x="599116" y="1594049"/>
              <a:chExt cx="547439" cy="789157"/>
            </a:xfrm>
          </p:grpSpPr>
          <p:sp>
            <p:nvSpPr>
              <p:cNvPr id="90" name="Divisa 89"/>
              <p:cNvSpPr/>
              <p:nvPr/>
            </p:nvSpPr>
            <p:spPr>
              <a:xfrm rot="5400000">
                <a:off x="609336" y="1845986"/>
                <a:ext cx="527000" cy="547439"/>
              </a:xfrm>
              <a:prstGeom prst="chevr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1" name="Pentágono 90"/>
              <p:cNvSpPr/>
              <p:nvPr/>
            </p:nvSpPr>
            <p:spPr>
              <a:xfrm rot="5400000">
                <a:off x="588692" y="1660360"/>
                <a:ext cx="568287" cy="54743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92" name="Retângulo 91"/>
              <p:cNvSpPr/>
              <p:nvPr/>
            </p:nvSpPr>
            <p:spPr>
              <a:xfrm>
                <a:off x="666689" y="1594049"/>
                <a:ext cx="412293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600" dirty="0" smtClean="0">
                    <a:solidFill>
                      <a:prstClr val="white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E5</a:t>
                </a:r>
                <a:endParaRPr lang="pt-BR" sz="3600" dirty="0">
                  <a:solidFill>
                    <a:prstClr val="white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grpSp>
          <p:nvGrpSpPr>
            <p:cNvPr id="101" name="Grupo 100"/>
            <p:cNvGrpSpPr/>
            <p:nvPr/>
          </p:nvGrpSpPr>
          <p:grpSpPr>
            <a:xfrm>
              <a:off x="10754756" y="1594049"/>
              <a:ext cx="547439" cy="789157"/>
              <a:chOff x="599116" y="1594049"/>
              <a:chExt cx="547439" cy="789157"/>
            </a:xfrm>
          </p:grpSpPr>
          <p:sp>
            <p:nvSpPr>
              <p:cNvPr id="102" name="Divisa 101"/>
              <p:cNvSpPr/>
              <p:nvPr/>
            </p:nvSpPr>
            <p:spPr>
              <a:xfrm rot="5400000">
                <a:off x="609336" y="1845986"/>
                <a:ext cx="527000" cy="547439"/>
              </a:xfrm>
              <a:prstGeom prst="chevron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3" name="Pentágono 102"/>
              <p:cNvSpPr/>
              <p:nvPr/>
            </p:nvSpPr>
            <p:spPr>
              <a:xfrm rot="5400000">
                <a:off x="588692" y="1660360"/>
                <a:ext cx="568287" cy="547439"/>
              </a:xfrm>
              <a:prstGeom prst="homePlat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>
                  <a:solidFill>
                    <a:prstClr val="white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104" name="Retângulo 103"/>
              <p:cNvSpPr/>
              <p:nvPr/>
            </p:nvSpPr>
            <p:spPr>
              <a:xfrm>
                <a:off x="666689" y="1594049"/>
                <a:ext cx="412293" cy="338554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pt-BR" sz="1600" dirty="0" smtClean="0">
                    <a:solidFill>
                      <a:prstClr val="white"/>
                    </a:solidFill>
                    <a:latin typeface="Times New Roman" pitchFamily="18" charset="0"/>
                    <a:ea typeface="Calibri" charset="0"/>
                    <a:cs typeface="Times New Roman" pitchFamily="18" charset="0"/>
                  </a:rPr>
                  <a:t>E6</a:t>
                </a:r>
                <a:endParaRPr lang="pt-BR" sz="3600" dirty="0">
                  <a:solidFill>
                    <a:prstClr val="white"/>
                  </a:solidFill>
                  <a:latin typeface="Times New Roman" pitchFamily="18" charset="0"/>
                  <a:ea typeface="Calibri" charset="0"/>
                  <a:cs typeface="Times New Roman" pitchFamily="18" charset="0"/>
                </a:endParaRPr>
              </a:p>
            </p:txBody>
          </p:sp>
        </p:grpSp>
        <p:cxnSp>
          <p:nvCxnSpPr>
            <p:cNvPr id="20" name="Conector de seta reta 19"/>
            <p:cNvCxnSpPr>
              <a:stCxn id="36" idx="3"/>
              <a:endCxn id="43" idx="1"/>
            </p:cNvCxnSpPr>
            <p:nvPr/>
          </p:nvCxnSpPr>
          <p:spPr>
            <a:xfrm>
              <a:off x="2024892" y="2479231"/>
              <a:ext cx="185864" cy="1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de seta reta 23"/>
            <p:cNvCxnSpPr>
              <a:stCxn id="43" idx="3"/>
              <a:endCxn id="50" idx="1"/>
            </p:cNvCxnSpPr>
            <p:nvPr/>
          </p:nvCxnSpPr>
          <p:spPr>
            <a:xfrm>
              <a:off x="4000416" y="2479232"/>
              <a:ext cx="185865" cy="66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de seta reta 105"/>
            <p:cNvCxnSpPr>
              <a:stCxn id="50" idx="3"/>
              <a:endCxn id="57" idx="1"/>
            </p:cNvCxnSpPr>
            <p:nvPr/>
          </p:nvCxnSpPr>
          <p:spPr>
            <a:xfrm flipV="1">
              <a:off x="5986337" y="2479232"/>
              <a:ext cx="180667" cy="666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de seta reta 107"/>
            <p:cNvCxnSpPr>
              <a:stCxn id="57" idx="3"/>
              <a:endCxn id="64" idx="1"/>
            </p:cNvCxnSpPr>
            <p:nvPr/>
          </p:nvCxnSpPr>
          <p:spPr>
            <a:xfrm>
              <a:off x="7967060" y="2479232"/>
              <a:ext cx="180667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de seta reta 109"/>
            <p:cNvCxnSpPr>
              <a:stCxn id="64" idx="3"/>
              <a:endCxn id="71" idx="1"/>
            </p:cNvCxnSpPr>
            <p:nvPr/>
          </p:nvCxnSpPr>
          <p:spPr>
            <a:xfrm>
              <a:off x="9947783" y="2479232"/>
              <a:ext cx="180665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3" name="CaixaDeTexto 112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4985881"/>
            <a:ext cx="107280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objetivo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deste trabalho é propor um </a:t>
            </a:r>
            <a:r>
              <a:rPr lang="pt-B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 para facilitar a determinação e otimização das tolerâncias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(dimensional e geométrica</a:t>
            </a:r>
            <a:r>
              <a:rPr lang="pt-B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migrando-se 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atual método convencional de representação intuitiva do projetista, sob a perspectiva da </a:t>
            </a:r>
            <a:r>
              <a:rPr lang="pt-B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Transformação Digital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tendo em vista ferramentas avançadas de </a:t>
            </a:r>
            <a:r>
              <a:rPr lang="pt-BR" sz="20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análise de tolerância</a:t>
            </a:r>
            <a:r>
              <a:rPr lang="pt-B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430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0" y="4816639"/>
            <a:ext cx="12192000" cy="2041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299872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Materiais e métodos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520726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sz="2000" b="1" i="1" dirty="0" smtClean="0">
                <a:solidFill>
                  <a:schemeClr val="tx2"/>
                </a:solidFill>
                <a:latin typeface="Arial" pitchFamily="34" charset="0"/>
                <a:cs typeface="Arial" panose="020B0604020202020204" pitchFamily="34" charset="0"/>
              </a:rPr>
              <a:t>Visitas técnicas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877923"/>
            <a:ext cx="11521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fim de compreender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realidade prática dos </a:t>
            </a:r>
            <a:r>
              <a:rPr lang="pt-BR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</a:t>
            </a:r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shops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nacionais, são contempladas visitas técnicas às instalações, com o intuito de reconhecer as práticas nacionais de documentação e projeto de </a:t>
            </a:r>
            <a:r>
              <a:rPr lang="pt-BR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spools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pt-BR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75580" y="2354195"/>
            <a:ext cx="11840840" cy="4315165"/>
            <a:chOff x="335360" y="2354195"/>
            <a:chExt cx="11840840" cy="4315165"/>
          </a:xfrm>
        </p:grpSpPr>
        <p:pic>
          <p:nvPicPr>
            <p:cNvPr id="4098" name="Picture 2" descr="\\boro\Baselp\CPC\Atividades_do_CPC\Contratadas\D08C0205.0_PETROBRAS_ANP_Pipe_Shop\Des_Tecnico\E1_Conhecimento\Práticas_Nacionais\Visita_Calderaria_Jambeiro\Fotos Jambeiro\IMG_4059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22" y="2776485"/>
              <a:ext cx="5068713" cy="3801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\\boro\Baselp\CPC\Atividades_do_CPC\Contratadas\D08C0205.0_PETROBRAS_ANP_Pipe_Shop\Des_Tecnico\E1_Conhecimento\Práticas_Nacionais\Visita_Calderaria_Jambeiro\Fotos Jambeiro\IMG_5862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8873" y="2800049"/>
              <a:ext cx="2833479" cy="3777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upo 1"/>
            <p:cNvGrpSpPr/>
            <p:nvPr/>
          </p:nvGrpSpPr>
          <p:grpSpPr>
            <a:xfrm>
              <a:off x="8651290" y="2800049"/>
              <a:ext cx="3175634" cy="3811045"/>
              <a:chOff x="8651290" y="2714324"/>
              <a:chExt cx="3175634" cy="3811045"/>
            </a:xfrm>
          </p:grpSpPr>
          <p:pic>
            <p:nvPicPr>
              <p:cNvPr id="4099" name="Picture 3" descr="\\boro\Baselp\CPC\Atividades_do_CPC\Contratadas\D08C0205.0_PETROBRAS_ANP_Pipe_Shop\Des_Tecnico\E1_Conhecimento\Práticas_Nacionais\Visita_Calderaria_Jambeiro\Fotos Jambeiro\IMG_4097.JPG"/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1398"/>
              <a:stretch/>
            </p:blipFill>
            <p:spPr bwMode="auto">
              <a:xfrm>
                <a:off x="8651290" y="2714324"/>
                <a:ext cx="3175634" cy="18720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01" name="Picture 5" descr="\\boro\Baselp\CPC\Atividades_do_CPC\Contratadas\D08C0205.0_PETROBRAS_ANP_Pipe_Shop\Des_Tecnico\E1_Conhecimento\Práticas_Nacionais\Visita_Calderaria_Jambeiro\Fotos Jambeiro\IMG_5854.JPG"/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439" b="47369"/>
              <a:stretch/>
            </p:blipFill>
            <p:spPr bwMode="auto">
              <a:xfrm>
                <a:off x="8651290" y="4696569"/>
                <a:ext cx="3175634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5" name="Picture 39" descr="Imagem relacionada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2916" y="2354195"/>
              <a:ext cx="843284" cy="84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1" name="Grupo 20"/>
            <p:cNvGrpSpPr/>
            <p:nvPr/>
          </p:nvGrpSpPr>
          <p:grpSpPr>
            <a:xfrm>
              <a:off x="335360" y="2665940"/>
              <a:ext cx="11607802" cy="4003420"/>
              <a:chOff x="335360" y="2665940"/>
              <a:chExt cx="11607802" cy="4003420"/>
            </a:xfrm>
          </p:grpSpPr>
          <p:cxnSp>
            <p:nvCxnSpPr>
              <p:cNvPr id="7" name="Conector reto 6"/>
              <p:cNvCxnSpPr/>
              <p:nvPr/>
            </p:nvCxnSpPr>
            <p:spPr>
              <a:xfrm flipH="1">
                <a:off x="335360" y="2665940"/>
                <a:ext cx="10729192" cy="0"/>
              </a:xfrm>
              <a:prstGeom prst="line">
                <a:avLst/>
              </a:prstGeom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/>
              <p:cNvCxnSpPr/>
              <p:nvPr/>
            </p:nvCxnSpPr>
            <p:spPr>
              <a:xfrm>
                <a:off x="335360" y="6669360"/>
                <a:ext cx="11607802" cy="0"/>
              </a:xfrm>
              <a:prstGeom prst="line">
                <a:avLst/>
              </a:prstGeom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/>
              <p:cNvCxnSpPr/>
              <p:nvPr/>
            </p:nvCxnSpPr>
            <p:spPr>
              <a:xfrm>
                <a:off x="335360" y="2665940"/>
                <a:ext cx="0" cy="4003420"/>
              </a:xfrm>
              <a:prstGeom prst="line">
                <a:avLst/>
              </a:prstGeom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/>
              <p:cNvCxnSpPr/>
              <p:nvPr/>
            </p:nvCxnSpPr>
            <p:spPr>
              <a:xfrm flipV="1">
                <a:off x="11943162" y="3356992"/>
                <a:ext cx="0" cy="3312368"/>
              </a:xfrm>
              <a:prstGeom prst="line">
                <a:avLst/>
              </a:prstGeom>
              <a:ln w="19050"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2611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10200456" y="6356351"/>
            <a:ext cx="1656184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Materiais e métodos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520726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sz="2000" b="1" i="1" dirty="0" smtClean="0">
                <a:solidFill>
                  <a:schemeClr val="tx2"/>
                </a:solidFill>
                <a:latin typeface="Arial" pitchFamily="34" charset="0"/>
                <a:cs typeface="Arial" panose="020B0604020202020204" pitchFamily="34" charset="0"/>
              </a:rPr>
              <a:t>Amostra de </a:t>
            </a:r>
            <a:r>
              <a:rPr lang="pt-BR" sz="2000" b="1" i="1" dirty="0" err="1" smtClean="0">
                <a:solidFill>
                  <a:schemeClr val="tx2"/>
                </a:solidFill>
                <a:latin typeface="Arial" pitchFamily="34" charset="0"/>
                <a:cs typeface="Arial" panose="020B0604020202020204" pitchFamily="34" charset="0"/>
              </a:rPr>
              <a:t>spools</a:t>
            </a:r>
            <a:endParaRPr lang="pt-BR" sz="2000" b="1" i="1" dirty="0" smtClean="0">
              <a:solidFill>
                <a:schemeClr val="tx2"/>
              </a:solidFill>
              <a:latin typeface="Arial" pitchFamily="34" charset="0"/>
              <a:cs typeface="Arial" panose="020B0604020202020204" pitchFamily="34" charset="0"/>
            </a:endParaRP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877923"/>
            <a:ext cx="115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o desenvolvimento da pesquisa está previsto o estabelecimento de uma réplica digital de </a:t>
            </a:r>
            <a:r>
              <a:rPr lang="pt-BR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spool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contando com banco de dados estruturado de </a:t>
            </a:r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CAE 3D, no qual as informações reais sobre o processo de fabricação da tubulação são armazenadas.</a:t>
            </a:r>
            <a:endParaRPr lang="pt-BR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7442794" y="2877661"/>
            <a:ext cx="3117702" cy="3782610"/>
            <a:chOff x="6398137" y="2877661"/>
            <a:chExt cx="3117702" cy="3782610"/>
          </a:xfrm>
        </p:grpSpPr>
        <p:sp>
          <p:nvSpPr>
            <p:cNvPr id="35" name="Google Shape;205;p16"/>
            <p:cNvSpPr/>
            <p:nvPr/>
          </p:nvSpPr>
          <p:spPr>
            <a:xfrm>
              <a:off x="6744072" y="2877661"/>
              <a:ext cx="1997952" cy="1110551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rnd" cmpd="sng">
              <a:solidFill>
                <a:srgbClr val="061C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45700" rIns="36000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Calibri"/>
                  <a:sym typeface="Calibri"/>
                </a:rPr>
                <a:t>Desenvolvimento dos 5 </a:t>
              </a:r>
              <a:r>
                <a:rPr lang="pt-BR" sz="1400" i="1" dirty="0" err="1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Calibri"/>
                  <a:sym typeface="Calibri"/>
                </a:rPr>
                <a:t>spools</a:t>
              </a:r>
              <a:r>
                <a:rPr lang="pt-BR" sz="1400" dirty="0" smtClean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Calibri"/>
                  <a:sym typeface="Calibri"/>
                </a:rPr>
                <a:t> de teste</a:t>
              </a:r>
              <a:endParaRPr sz="1400" dirty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Calibri"/>
                <a:sym typeface="Calibri"/>
              </a:endParaRPr>
            </a:p>
          </p:txBody>
        </p:sp>
        <p:grpSp>
          <p:nvGrpSpPr>
            <p:cNvPr id="57" name="Google Shape;212;p16"/>
            <p:cNvGrpSpPr/>
            <p:nvPr/>
          </p:nvGrpSpPr>
          <p:grpSpPr>
            <a:xfrm>
              <a:off x="7082882" y="5496700"/>
              <a:ext cx="1763142" cy="1163571"/>
              <a:chOff x="3592946" y="4032650"/>
              <a:chExt cx="820654" cy="1163571"/>
            </a:xfrm>
          </p:grpSpPr>
          <p:sp>
            <p:nvSpPr>
              <p:cNvPr id="58" name="Google Shape;213;p16"/>
              <p:cNvSpPr/>
              <p:nvPr/>
            </p:nvSpPr>
            <p:spPr>
              <a:xfrm>
                <a:off x="3657600" y="4032650"/>
                <a:ext cx="756000" cy="1080000"/>
              </a:xfrm>
              <a:prstGeom prst="rect">
                <a:avLst/>
              </a:pr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Dossiê de </a:t>
                </a:r>
                <a:r>
                  <a:rPr lang="pt-BR" sz="1200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spools</a:t>
                </a:r>
                <a:r>
                  <a:rPr lang="pt-BR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”típicos” 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9" name="Google Shape;214;p16"/>
              <p:cNvSpPr/>
              <p:nvPr/>
            </p:nvSpPr>
            <p:spPr>
              <a:xfrm>
                <a:off x="3592946" y="4116221"/>
                <a:ext cx="756000" cy="1080000"/>
              </a:xfrm>
              <a:prstGeom prst="rect">
                <a:avLst/>
              </a:pr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400" i="1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Digital </a:t>
                </a:r>
                <a:r>
                  <a:rPr lang="pt-BR" sz="1400" i="1" dirty="0" err="1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twins</a:t>
                </a:r>
                <a:r>
                  <a:rPr lang="pt-BR" sz="1400" i="1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 </a:t>
                </a:r>
                <a:r>
                  <a:rPr lang="pt-BR" sz="14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dos 5 </a:t>
                </a:r>
                <a:r>
                  <a:rPr lang="pt-BR" sz="1400" i="1" dirty="0" err="1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spools</a:t>
                </a:r>
                <a:r>
                  <a:rPr lang="pt-BR" sz="14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 de teste </a:t>
                </a:r>
              </a:p>
            </p:txBody>
          </p:sp>
        </p:grpSp>
        <p:grpSp>
          <p:nvGrpSpPr>
            <p:cNvPr id="60" name="Grupo 59"/>
            <p:cNvGrpSpPr/>
            <p:nvPr/>
          </p:nvGrpSpPr>
          <p:grpSpPr>
            <a:xfrm>
              <a:off x="6398137" y="4048083"/>
              <a:ext cx="1197009" cy="882640"/>
              <a:chOff x="1339391" y="2930913"/>
              <a:chExt cx="972820" cy="699044"/>
            </a:xfrm>
          </p:grpSpPr>
          <p:pic>
            <p:nvPicPr>
              <p:cNvPr id="61" name="Picture 22" descr="Resultado de imagem para software architecture icon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3167" y="2930913"/>
                <a:ext cx="699044" cy="69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24" descr="Resultado de imagem para PLM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9391" y="2938635"/>
                <a:ext cx="905918" cy="691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63" name="Grupo 62"/>
            <p:cNvGrpSpPr/>
            <p:nvPr/>
          </p:nvGrpSpPr>
          <p:grpSpPr>
            <a:xfrm>
              <a:off x="7509033" y="3751825"/>
              <a:ext cx="2006806" cy="1644042"/>
              <a:chOff x="7936674" y="3886394"/>
              <a:chExt cx="1154061" cy="945446"/>
            </a:xfrm>
          </p:grpSpPr>
          <p:grpSp>
            <p:nvGrpSpPr>
              <p:cNvPr id="64" name="Grupo 63"/>
              <p:cNvGrpSpPr/>
              <p:nvPr/>
            </p:nvGrpSpPr>
            <p:grpSpPr>
              <a:xfrm>
                <a:off x="8074729" y="3886394"/>
                <a:ext cx="659374" cy="659374"/>
                <a:chOff x="6053664" y="4238151"/>
                <a:chExt cx="763414" cy="763414"/>
              </a:xfrm>
            </p:grpSpPr>
            <p:pic>
              <p:nvPicPr>
                <p:cNvPr id="75" name="Picture 32" descr="Resultado de imagem para DIGITAL ICON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053664" y="4238151"/>
                  <a:ext cx="763414" cy="7634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15" descr="Resultado de imagem para pipe icon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8452"/>
                <a:stretch/>
              </p:blipFill>
              <p:spPr bwMode="auto">
                <a:xfrm>
                  <a:off x="6207548" y="4433235"/>
                  <a:ext cx="455646" cy="4104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5" name="Picture 33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855723" y="3993944"/>
                <a:ext cx="235012" cy="2350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6" name="Picture 33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83695" y="4280735"/>
                <a:ext cx="235012" cy="2350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7" name="Picture 33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88036" y="4494353"/>
                <a:ext cx="235012" cy="2350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8" name="Picture 33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9336" y="4594000"/>
                <a:ext cx="235012" cy="2350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9" name="Picture 33"/>
              <p:cNvPicPr>
                <a:picLocks noChangeAspect="1" noChangeArrowheads="1"/>
              </p:cNvPicPr>
              <p:nvPr/>
            </p:nvPicPr>
            <p:blipFill>
              <a:blip r:embed="rId6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7341" y="4596828"/>
                <a:ext cx="235012" cy="2350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70" name="Picture 42" descr="Resultado de imagem para list vector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4" r="13412" b="10485"/>
              <a:stretch/>
            </p:blipFill>
            <p:spPr bwMode="auto">
              <a:xfrm>
                <a:off x="7936674" y="4512519"/>
                <a:ext cx="138055" cy="182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1" name="Picture 42" descr="Resultado de imagem para list vector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4" r="13412" b="10485"/>
              <a:stretch/>
            </p:blipFill>
            <p:spPr bwMode="auto">
              <a:xfrm>
                <a:off x="8298787" y="4494609"/>
                <a:ext cx="138055" cy="182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2" name="Picture 42" descr="Resultado de imagem para list vector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4" r="13412" b="10485"/>
              <a:stretch/>
            </p:blipFill>
            <p:spPr bwMode="auto">
              <a:xfrm>
                <a:off x="8592219" y="4375415"/>
                <a:ext cx="138055" cy="182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3" name="Picture 42" descr="Resultado de imagem para list vector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4" r="13412" b="10485"/>
              <a:stretch/>
            </p:blipFill>
            <p:spPr bwMode="auto">
              <a:xfrm>
                <a:off x="8759030" y="4173594"/>
                <a:ext cx="138055" cy="182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42" descr="Resultado de imagem para list vector"/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4" r="13412" b="10485"/>
              <a:stretch/>
            </p:blipFill>
            <p:spPr bwMode="auto">
              <a:xfrm>
                <a:off x="8835579" y="3896965"/>
                <a:ext cx="138055" cy="182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5" name="Grupo 4"/>
          <p:cNvGrpSpPr/>
          <p:nvPr/>
        </p:nvGrpSpPr>
        <p:grpSpPr>
          <a:xfrm>
            <a:off x="3790202" y="2849098"/>
            <a:ext cx="1997952" cy="3811173"/>
            <a:chOff x="3935760" y="2849098"/>
            <a:chExt cx="1997952" cy="3811173"/>
          </a:xfrm>
        </p:grpSpPr>
        <p:grpSp>
          <p:nvGrpSpPr>
            <p:cNvPr id="37" name="Google Shape;212;p16"/>
            <p:cNvGrpSpPr/>
            <p:nvPr/>
          </p:nvGrpSpPr>
          <p:grpSpPr>
            <a:xfrm>
              <a:off x="4106980" y="5496700"/>
              <a:ext cx="1655512" cy="1163571"/>
              <a:chOff x="3592946" y="4032650"/>
              <a:chExt cx="820654" cy="1163571"/>
            </a:xfrm>
          </p:grpSpPr>
          <p:sp>
            <p:nvSpPr>
              <p:cNvPr id="38" name="Google Shape;213;p16"/>
              <p:cNvSpPr/>
              <p:nvPr/>
            </p:nvSpPr>
            <p:spPr>
              <a:xfrm>
                <a:off x="3657600" y="4032650"/>
                <a:ext cx="756000" cy="1080000"/>
              </a:xfrm>
              <a:prstGeom prst="rect">
                <a:avLst/>
              </a:pr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Dossiê de </a:t>
                </a:r>
                <a:r>
                  <a:rPr lang="pt-BR" sz="1200" dirty="0" err="1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spools</a:t>
                </a:r>
                <a:r>
                  <a:rPr lang="pt-BR" sz="12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”típicos” </a:t>
                </a:r>
                <a:endParaRPr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Google Shape;214;p16"/>
              <p:cNvSpPr/>
              <p:nvPr/>
            </p:nvSpPr>
            <p:spPr>
              <a:xfrm>
                <a:off x="3592946" y="4116221"/>
                <a:ext cx="756000" cy="1080000"/>
              </a:xfrm>
              <a:prstGeom prst="rect">
                <a:avLst/>
              </a:prstGeom>
              <a:solidFill>
                <a:schemeClr val="lt1"/>
              </a:solidFill>
              <a:ln w="19050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i="1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Digital </a:t>
                </a:r>
                <a:r>
                  <a:rPr lang="pt-BR" sz="1200" i="1" dirty="0" err="1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twin</a:t>
                </a:r>
                <a:r>
                  <a:rPr lang="pt-BR" sz="1200" i="1" dirty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 </a:t>
                </a:r>
                <a:r>
                  <a:rPr lang="pt-BR" sz="12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para especificação e projeto de </a:t>
                </a:r>
                <a:r>
                  <a:rPr lang="pt-BR" sz="1200" i="1" dirty="0" err="1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spools</a:t>
                </a:r>
                <a:r>
                  <a:rPr lang="pt-BR" sz="1200" i="1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 </a:t>
                </a:r>
                <a:r>
                  <a:rPr lang="pt-BR" sz="1200" dirty="0" smtClean="0">
                    <a:solidFill>
                      <a:schemeClr val="tx2"/>
                    </a:solidFill>
                    <a:latin typeface="Karla" pitchFamily="2" charset="0"/>
                    <a:ea typeface="Karla" pitchFamily="2" charset="0"/>
                    <a:cs typeface="Calibri"/>
                    <a:sym typeface="Calibri"/>
                  </a:rPr>
                  <a:t>(modelo mestre)</a:t>
                </a:r>
              </a:p>
            </p:txBody>
          </p:sp>
        </p:grpSp>
        <p:grpSp>
          <p:nvGrpSpPr>
            <p:cNvPr id="40" name="Grupo 39"/>
            <p:cNvGrpSpPr/>
            <p:nvPr/>
          </p:nvGrpSpPr>
          <p:grpSpPr>
            <a:xfrm>
              <a:off x="4934736" y="3881293"/>
              <a:ext cx="853057" cy="612985"/>
              <a:chOff x="1339391" y="2930913"/>
              <a:chExt cx="972820" cy="699044"/>
            </a:xfrm>
          </p:grpSpPr>
          <p:pic>
            <p:nvPicPr>
              <p:cNvPr id="41" name="Picture 22" descr="Resultado de imagem para software architecture icon"/>
              <p:cNvPicPr>
                <a:picLocks noChangeAspect="1" noChangeArrowheads="1"/>
              </p:cNvPicPr>
              <p:nvPr/>
            </p:nvPicPr>
            <p:blipFill>
              <a:blip r:embed="rId8" cstate="print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13167" y="2930913"/>
                <a:ext cx="699044" cy="699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24" descr="Resultado de imagem para PLM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chemeClr val="tx2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39391" y="2938635"/>
                <a:ext cx="905918" cy="6913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" name="Grupo 49"/>
            <p:cNvGrpSpPr/>
            <p:nvPr/>
          </p:nvGrpSpPr>
          <p:grpSpPr>
            <a:xfrm>
              <a:off x="3941615" y="4143176"/>
              <a:ext cx="1206268" cy="918022"/>
              <a:chOff x="5320115" y="4207868"/>
              <a:chExt cx="992737" cy="644986"/>
            </a:xfrm>
          </p:grpSpPr>
          <p:grpSp>
            <p:nvGrpSpPr>
              <p:cNvPr id="51" name="Grupo 50"/>
              <p:cNvGrpSpPr/>
              <p:nvPr/>
            </p:nvGrpSpPr>
            <p:grpSpPr>
              <a:xfrm>
                <a:off x="5490141" y="4249823"/>
                <a:ext cx="822711" cy="603031"/>
                <a:chOff x="5153675" y="4220515"/>
                <a:chExt cx="822711" cy="603031"/>
              </a:xfrm>
            </p:grpSpPr>
            <p:pic>
              <p:nvPicPr>
                <p:cNvPr id="53" name="Picture 35" descr="Resultado de imagem para FLOW ICON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42580" y="4389740"/>
                  <a:ext cx="433806" cy="4338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6" name="Picture 35" descr="Resultado de imagem para FLOW ICON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5153675" y="4220515"/>
                  <a:ext cx="433806" cy="4338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52" name="Picture 42" descr="Resultado de imagem para list vector"/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04" r="13412" b="10485"/>
              <a:stretch/>
            </p:blipFill>
            <p:spPr bwMode="auto">
              <a:xfrm>
                <a:off x="5320115" y="4207868"/>
                <a:ext cx="414031" cy="5476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8" name="Google Shape;205;p16"/>
            <p:cNvSpPr/>
            <p:nvPr/>
          </p:nvSpPr>
          <p:spPr>
            <a:xfrm>
              <a:off x="3935760" y="2849098"/>
              <a:ext cx="1997952" cy="1110551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19050" cap="rnd" cmpd="sng">
              <a:solidFill>
                <a:srgbClr val="061C2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36000" tIns="45700" rIns="36000" bIns="45700" anchor="ctr" anchorCtr="0">
              <a:noAutofit/>
            </a:bodyPr>
            <a:lstStyle/>
            <a:p>
              <a:pPr lvl="0" algn="ctr"/>
              <a:r>
                <a:rPr lang="pt-BR" sz="1400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Calibri"/>
                  <a:sym typeface="Calibri"/>
                </a:rPr>
                <a:t>Modelos de </a:t>
              </a:r>
              <a:r>
                <a:rPr lang="pt-BR" sz="1400" i="1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Calibri"/>
                  <a:sym typeface="Calibri"/>
                </a:rPr>
                <a:t>Digital </a:t>
              </a:r>
              <a:r>
                <a:rPr lang="pt-BR" sz="1400" i="1" dirty="0" err="1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Calibri"/>
                  <a:sym typeface="Calibri"/>
                </a:rPr>
                <a:t>Twin</a:t>
              </a:r>
              <a:r>
                <a:rPr lang="pt-BR" sz="1400" i="1" dirty="0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Calibri"/>
                  <a:sym typeface="Calibri"/>
                </a:rPr>
                <a:t> </a:t>
              </a:r>
              <a:r>
                <a:rPr lang="pt-BR" sz="1400" i="1" dirty="0" err="1">
                  <a:solidFill>
                    <a:schemeClr val="tx2"/>
                  </a:solidFill>
                  <a:latin typeface="Karla" pitchFamily="2" charset="0"/>
                  <a:ea typeface="Karla" pitchFamily="2" charset="0"/>
                  <a:cs typeface="Calibri"/>
                  <a:sym typeface="Calibri"/>
                </a:rPr>
                <a:t>Prototype</a:t>
              </a:r>
              <a:endParaRPr lang="pt-BR" sz="1400" i="1" dirty="0">
                <a:solidFill>
                  <a:schemeClr val="tx2"/>
                </a:solidFill>
                <a:latin typeface="Karla" pitchFamily="2" charset="0"/>
                <a:ea typeface="Karla" pitchFamily="2" charset="0"/>
                <a:cs typeface="Calibri"/>
                <a:sym typeface="Calibri"/>
              </a:endParaRPr>
            </a:p>
          </p:txBody>
        </p:sp>
        <p:grpSp>
          <p:nvGrpSpPr>
            <p:cNvPr id="47" name="Grupo 46"/>
            <p:cNvGrpSpPr/>
            <p:nvPr/>
          </p:nvGrpSpPr>
          <p:grpSpPr>
            <a:xfrm>
              <a:off x="4879662" y="4461856"/>
              <a:ext cx="1016764" cy="1016764"/>
              <a:chOff x="6053664" y="4238151"/>
              <a:chExt cx="763414" cy="763414"/>
            </a:xfrm>
          </p:grpSpPr>
          <p:pic>
            <p:nvPicPr>
              <p:cNvPr id="48" name="Picture 32" descr="Resultado de imagem para DIGITAL ICON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53664" y="4238151"/>
                <a:ext cx="763414" cy="763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15" descr="Resultado de imagem para pipe icon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452"/>
              <a:stretch/>
            </p:blipFill>
            <p:spPr bwMode="auto">
              <a:xfrm>
                <a:off x="6207548" y="4433235"/>
                <a:ext cx="455646" cy="4104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79" name="Triângulo isósceles 78"/>
          <p:cNvSpPr/>
          <p:nvPr/>
        </p:nvSpPr>
        <p:spPr>
          <a:xfrm rot="5400000">
            <a:off x="4740586" y="4368757"/>
            <a:ext cx="3859019" cy="724016"/>
          </a:xfrm>
          <a:prstGeom prst="triangl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0" name="Triângulo isósceles 79"/>
          <p:cNvSpPr/>
          <p:nvPr/>
        </p:nvSpPr>
        <p:spPr>
          <a:xfrm rot="5400000">
            <a:off x="1033371" y="4368757"/>
            <a:ext cx="3859019" cy="724016"/>
          </a:xfrm>
          <a:prstGeom prst="triangle">
            <a:avLst/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81" name="Google Shape;212;p16"/>
          <p:cNvGrpSpPr/>
          <p:nvPr/>
        </p:nvGrpSpPr>
        <p:grpSpPr>
          <a:xfrm>
            <a:off x="372418" y="3988212"/>
            <a:ext cx="1763142" cy="1163571"/>
            <a:chOff x="3592946" y="4032650"/>
            <a:chExt cx="820654" cy="1163571"/>
          </a:xfrm>
        </p:grpSpPr>
        <p:sp>
          <p:nvSpPr>
            <p:cNvPr id="82" name="Google Shape;213;p16"/>
            <p:cNvSpPr/>
            <p:nvPr/>
          </p:nvSpPr>
          <p:spPr>
            <a:xfrm>
              <a:off x="3657600" y="4032650"/>
              <a:ext cx="756000" cy="1080000"/>
            </a:xfrm>
            <a:prstGeom prst="rect">
              <a:avLst/>
            </a:pr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Dossiê de </a:t>
              </a:r>
              <a:r>
                <a:rPr lang="pt-BR" sz="12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spools</a:t>
              </a:r>
              <a:r>
                <a:rPr lang="pt-BR" sz="12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”típicos” </a:t>
              </a: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214;p16"/>
            <p:cNvSpPr/>
            <p:nvPr/>
          </p:nvSpPr>
          <p:spPr>
            <a:xfrm>
              <a:off x="3592946" y="4116221"/>
              <a:ext cx="756000" cy="1080000"/>
            </a:xfrm>
            <a:prstGeom prst="rect">
              <a:avLst/>
            </a:prstGeom>
            <a:solidFill>
              <a:schemeClr val="lt1"/>
            </a:solidFill>
            <a:ln w="19050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 smtClean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Conjunto de boas práticas para documentação e projeto geométrico de </a:t>
              </a:r>
              <a:r>
                <a:rPr lang="pt-BR" sz="1200" i="1" dirty="0" err="1" smtClean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spools</a:t>
              </a:r>
              <a:r>
                <a:rPr lang="pt-BR" sz="1200" i="1" dirty="0" smtClean="0">
                  <a:solidFill>
                    <a:schemeClr val="tx2"/>
                  </a:solidFill>
                  <a:latin typeface="Calibri"/>
                  <a:ea typeface="Calibri"/>
                  <a:cs typeface="Calibri"/>
                  <a:sym typeface="Calibri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939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/>
          <p:cNvSpPr/>
          <p:nvPr/>
        </p:nvSpPr>
        <p:spPr>
          <a:xfrm>
            <a:off x="0" y="4816639"/>
            <a:ext cx="12192000" cy="2041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Materiais e métodos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3" descr="C:\Users\tmz\Desktop\Captura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327" y="1422316"/>
            <a:ext cx="2056850" cy="4214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tângulo 31"/>
          <p:cNvSpPr/>
          <p:nvPr/>
        </p:nvSpPr>
        <p:spPr>
          <a:xfrm>
            <a:off x="7433177" y="1791648"/>
            <a:ext cx="4253997" cy="4714875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Retângulo 32"/>
          <p:cNvSpPr/>
          <p:nvPr/>
        </p:nvSpPr>
        <p:spPr>
          <a:xfrm>
            <a:off x="7433177" y="1422316"/>
            <a:ext cx="4253998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en-US" b="1" dirty="0" smtClean="0">
                <a:solidFill>
                  <a:schemeClr val="bg1"/>
                </a:solidFill>
              </a:rPr>
              <a:t>Model Based Definition (</a:t>
            </a:r>
            <a:r>
              <a:rPr lang="en-US" b="1" dirty="0" err="1" smtClean="0">
                <a:solidFill>
                  <a:schemeClr val="bg1"/>
                </a:solidFill>
              </a:rPr>
              <a:t>MBD</a:t>
            </a:r>
            <a:r>
              <a:rPr lang="en-US" b="1" dirty="0" smtClean="0">
                <a:solidFill>
                  <a:schemeClr val="bg1"/>
                </a:solidFill>
              </a:rPr>
              <a:t>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7433177" y="1867737"/>
            <a:ext cx="409313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 algn="just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É </a:t>
            </a: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a definição digital completa de um produto, dentro de um modelo 3D, substituindo assim um desenho tradicional.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Incorpora informações de produto e processo para garantir que a intenção dos engenheiros seja completamente capturada e associada ao modelo 3D</a:t>
            </a:r>
            <a:r>
              <a:rPr lang="pt-B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</a:p>
          <a:p>
            <a:pPr marL="285750" lvl="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4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Aumenta o nível de integração, facilidade de entendimento das especificações.</a:t>
            </a: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pic>
        <p:nvPicPr>
          <p:cNvPr id="35" name="Picture 2" descr="C:\Users\tmz\Desktop\MPE\Capturar3.JP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18" r="25251"/>
          <a:stretch/>
        </p:blipFill>
        <p:spPr bwMode="auto">
          <a:xfrm>
            <a:off x="396712" y="1422316"/>
            <a:ext cx="4920345" cy="5180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5255" y="4285801"/>
            <a:ext cx="1644121" cy="233071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7" name="Picture 6" descr="Resultado de imagem para asme 14.5 y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59" t="1935"/>
          <a:stretch/>
        </p:blipFill>
        <p:spPr bwMode="auto">
          <a:xfrm>
            <a:off x="7779513" y="4272441"/>
            <a:ext cx="1657899" cy="2357438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ítulo 1"/>
          <p:cNvSpPr txBox="1">
            <a:spLocks/>
          </p:cNvSpPr>
          <p:nvPr/>
        </p:nvSpPr>
        <p:spPr>
          <a:xfrm>
            <a:off x="6744072" y="397606"/>
            <a:ext cx="4880966" cy="81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Karla" pitchFamily="2" charset="0"/>
                <a:ea typeface="Karla" pitchFamily="2" charset="0"/>
              </a:rPr>
              <a:t>Plataforma PLM para transformação digital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Karla" pitchFamily="2" charset="0"/>
              <a:ea typeface="Karla" pitchFamily="2" charset="0"/>
            </a:endParaRP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493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/>
          <p:cNvSpPr/>
          <p:nvPr/>
        </p:nvSpPr>
        <p:spPr>
          <a:xfrm>
            <a:off x="0" y="4816639"/>
            <a:ext cx="12192000" cy="2041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Materiais e métodos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6744072" y="397606"/>
            <a:ext cx="4880966" cy="81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Karla" pitchFamily="2" charset="0"/>
                <a:ea typeface="Karla" pitchFamily="2" charset="0"/>
              </a:rPr>
              <a:t>Plataforma PLM para transformação digital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Karla" pitchFamily="2" charset="0"/>
              <a:ea typeface="Karla" pitchFamily="2" charset="0"/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181600" y="1791648"/>
            <a:ext cx="6800305" cy="4714875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Grupo 13"/>
          <p:cNvGrpSpPr/>
          <p:nvPr/>
        </p:nvGrpSpPr>
        <p:grpSpPr>
          <a:xfrm>
            <a:off x="368034" y="3113389"/>
            <a:ext cx="4631990" cy="3044778"/>
            <a:chOff x="368034" y="2986389"/>
            <a:chExt cx="4631990" cy="3044778"/>
          </a:xfrm>
        </p:grpSpPr>
        <p:sp>
          <p:nvSpPr>
            <p:cNvPr id="16" name="Retângulo 15"/>
            <p:cNvSpPr/>
            <p:nvPr/>
          </p:nvSpPr>
          <p:spPr>
            <a:xfrm>
              <a:off x="368034" y="4124546"/>
              <a:ext cx="4631990" cy="19066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Fluxograma: Operação manual 16"/>
            <p:cNvSpPr/>
            <p:nvPr/>
          </p:nvSpPr>
          <p:spPr>
            <a:xfrm rot="10800000">
              <a:off x="368036" y="2986389"/>
              <a:ext cx="4631988" cy="1138153"/>
            </a:xfrm>
            <a:prstGeom prst="flowChartManualOperation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  <a:lumMod val="57000"/>
                    <a:lumOff val="43000"/>
                  </a:schemeClr>
                </a:gs>
                <a:gs pos="50000">
                  <a:schemeClr val="bg1">
                    <a:shade val="67500"/>
                    <a:satMod val="115000"/>
                    <a:lumMod val="95000"/>
                    <a:lumOff val="5000"/>
                  </a:schemeClr>
                </a:gs>
                <a:gs pos="100000">
                  <a:schemeClr val="bg1">
                    <a:shade val="100000"/>
                    <a:satMod val="115000"/>
                    <a:lumMod val="48000"/>
                    <a:lumOff val="5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8" name="Retângulo 17"/>
          <p:cNvSpPr/>
          <p:nvPr/>
        </p:nvSpPr>
        <p:spPr>
          <a:xfrm>
            <a:off x="844578" y="2277550"/>
            <a:ext cx="80457" cy="718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1568690" y="2277550"/>
            <a:ext cx="80457" cy="718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925035" y="2444211"/>
            <a:ext cx="643655" cy="385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3718036" y="2277550"/>
            <a:ext cx="80457" cy="718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4878917" y="2277550"/>
            <a:ext cx="80457" cy="7183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3798493" y="2444211"/>
            <a:ext cx="1080420" cy="38504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4" name="Grupo 23"/>
          <p:cNvGrpSpPr/>
          <p:nvPr/>
        </p:nvGrpSpPr>
        <p:grpSpPr>
          <a:xfrm>
            <a:off x="1649147" y="2277550"/>
            <a:ext cx="2068889" cy="718365"/>
            <a:chOff x="1649147" y="2150550"/>
            <a:chExt cx="2068889" cy="718365"/>
          </a:xfrm>
        </p:grpSpPr>
        <p:sp>
          <p:nvSpPr>
            <p:cNvPr id="25" name="Retângulo 24"/>
            <p:cNvSpPr/>
            <p:nvPr/>
          </p:nvSpPr>
          <p:spPr>
            <a:xfrm>
              <a:off x="2453717" y="2150550"/>
              <a:ext cx="80457" cy="7183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3637579" y="2150550"/>
              <a:ext cx="80457" cy="718365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2534174" y="2317211"/>
              <a:ext cx="1103405" cy="385043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1649147" y="2150550"/>
              <a:ext cx="80457" cy="71836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Retângulo 28"/>
            <p:cNvSpPr/>
            <p:nvPr/>
          </p:nvSpPr>
          <p:spPr>
            <a:xfrm>
              <a:off x="2373259" y="2150550"/>
              <a:ext cx="80457" cy="71836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Retângulo 29"/>
            <p:cNvSpPr/>
            <p:nvPr/>
          </p:nvSpPr>
          <p:spPr>
            <a:xfrm>
              <a:off x="1729605" y="2317211"/>
              <a:ext cx="643655" cy="385043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0" name="Grupo 39"/>
          <p:cNvGrpSpPr/>
          <p:nvPr/>
        </p:nvGrpSpPr>
        <p:grpSpPr>
          <a:xfrm>
            <a:off x="1030174" y="5136249"/>
            <a:ext cx="2365234" cy="718365"/>
            <a:chOff x="509586" y="3378199"/>
            <a:chExt cx="2365234" cy="718365"/>
          </a:xfrm>
          <a:noFill/>
        </p:grpSpPr>
        <p:sp>
          <p:nvSpPr>
            <p:cNvPr id="41" name="Retângulo 40"/>
            <p:cNvSpPr/>
            <p:nvPr/>
          </p:nvSpPr>
          <p:spPr>
            <a:xfrm>
              <a:off x="1610501" y="3378199"/>
              <a:ext cx="80457" cy="718365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2" name="Retângulo 41"/>
            <p:cNvSpPr/>
            <p:nvPr/>
          </p:nvSpPr>
          <p:spPr>
            <a:xfrm>
              <a:off x="2794363" y="3378199"/>
              <a:ext cx="80457" cy="718365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1690958" y="3544860"/>
              <a:ext cx="1103405" cy="385043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4" name="Retângulo 43"/>
            <p:cNvSpPr/>
            <p:nvPr/>
          </p:nvSpPr>
          <p:spPr>
            <a:xfrm>
              <a:off x="509586" y="3378199"/>
              <a:ext cx="80457" cy="718365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1233698" y="3378199"/>
              <a:ext cx="80457" cy="718365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590044" y="3544860"/>
              <a:ext cx="643655" cy="385043"/>
            </a:xfrm>
            <a:prstGeom prst="rect">
              <a:avLst/>
            </a:prstGeom>
            <a:grp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1665782" y="1611433"/>
            <a:ext cx="2059945" cy="591805"/>
            <a:chOff x="1665782" y="1484433"/>
            <a:chExt cx="2059945" cy="591805"/>
          </a:xfrm>
        </p:grpSpPr>
        <p:cxnSp>
          <p:nvCxnSpPr>
            <p:cNvPr id="48" name="Conector de seta reta 47"/>
            <p:cNvCxnSpPr/>
            <p:nvPr/>
          </p:nvCxnSpPr>
          <p:spPr>
            <a:xfrm>
              <a:off x="1672655" y="1746043"/>
              <a:ext cx="2053072" cy="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/>
            <p:cNvCxnSpPr/>
            <p:nvPr/>
          </p:nvCxnSpPr>
          <p:spPr>
            <a:xfrm flipV="1">
              <a:off x="3725727" y="1678302"/>
              <a:ext cx="0" cy="3979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/>
            <p:cNvCxnSpPr/>
            <p:nvPr/>
          </p:nvCxnSpPr>
          <p:spPr>
            <a:xfrm flipV="1">
              <a:off x="1665782" y="1678302"/>
              <a:ext cx="0" cy="397936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ixaDeTexto 50"/>
            <p:cNvSpPr txBox="1"/>
            <p:nvPr/>
          </p:nvSpPr>
          <p:spPr>
            <a:xfrm>
              <a:off x="2071245" y="1484433"/>
              <a:ext cx="125443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Requisito</a:t>
              </a:r>
              <a:endPara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52" name="Grupo 51"/>
          <p:cNvGrpSpPr/>
          <p:nvPr/>
        </p:nvGrpSpPr>
        <p:grpSpPr>
          <a:xfrm>
            <a:off x="1030174" y="4459775"/>
            <a:ext cx="3579111" cy="1394839"/>
            <a:chOff x="6349223" y="1413781"/>
            <a:chExt cx="3579111" cy="1394839"/>
          </a:xfrm>
        </p:grpSpPr>
        <p:grpSp>
          <p:nvGrpSpPr>
            <p:cNvPr id="53" name="Grupo 52"/>
            <p:cNvGrpSpPr/>
            <p:nvPr/>
          </p:nvGrpSpPr>
          <p:grpSpPr>
            <a:xfrm>
              <a:off x="6349223" y="1413781"/>
              <a:ext cx="2365234" cy="1394839"/>
              <a:chOff x="509586" y="3133542"/>
              <a:chExt cx="2365234" cy="1394839"/>
            </a:xfrm>
          </p:grpSpPr>
          <p:sp>
            <p:nvSpPr>
              <p:cNvPr id="55" name="Retângulo 54"/>
              <p:cNvSpPr/>
              <p:nvPr/>
            </p:nvSpPr>
            <p:spPr>
              <a:xfrm>
                <a:off x="1610501" y="3810016"/>
                <a:ext cx="80457" cy="71836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/>
              <p:cNvSpPr/>
              <p:nvPr/>
            </p:nvSpPr>
            <p:spPr>
              <a:xfrm>
                <a:off x="2794363" y="3810016"/>
                <a:ext cx="80457" cy="718365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56"/>
              <p:cNvSpPr/>
              <p:nvPr/>
            </p:nvSpPr>
            <p:spPr>
              <a:xfrm>
                <a:off x="1690958" y="3976677"/>
                <a:ext cx="1103405" cy="385043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/>
              <p:cNvSpPr/>
              <p:nvPr/>
            </p:nvSpPr>
            <p:spPr>
              <a:xfrm>
                <a:off x="509586" y="3810016"/>
                <a:ext cx="80457" cy="7183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" name="Retângulo 58"/>
              <p:cNvSpPr/>
              <p:nvPr/>
            </p:nvSpPr>
            <p:spPr>
              <a:xfrm>
                <a:off x="1233698" y="3810016"/>
                <a:ext cx="80457" cy="718365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/>
              <p:cNvSpPr/>
              <p:nvPr/>
            </p:nvSpPr>
            <p:spPr>
              <a:xfrm>
                <a:off x="590044" y="3976677"/>
                <a:ext cx="643655" cy="385043"/>
              </a:xfrm>
              <a:prstGeom prst="rect">
                <a:avLst/>
              </a:prstGeom>
              <a:solidFill>
                <a:srgbClr val="FFC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1" name="Conector de seta reta 60"/>
              <p:cNvCxnSpPr/>
              <p:nvPr/>
            </p:nvCxnSpPr>
            <p:spPr>
              <a:xfrm>
                <a:off x="516459" y="3395152"/>
                <a:ext cx="797696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61"/>
              <p:cNvCxnSpPr/>
              <p:nvPr/>
            </p:nvCxnSpPr>
            <p:spPr>
              <a:xfrm flipV="1">
                <a:off x="1312783" y="3327411"/>
                <a:ext cx="0" cy="3979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/>
              <p:cNvCxnSpPr/>
              <p:nvPr/>
            </p:nvCxnSpPr>
            <p:spPr>
              <a:xfrm flipV="1">
                <a:off x="509586" y="3327411"/>
                <a:ext cx="0" cy="3979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CaixaDeTexto 63"/>
              <p:cNvSpPr txBox="1"/>
              <p:nvPr/>
            </p:nvSpPr>
            <p:spPr>
              <a:xfrm>
                <a:off x="549816" y="3133542"/>
                <a:ext cx="72411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Spool A</a:t>
                </a:r>
                <a:endParaRPr lang="pt-BR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cxnSp>
            <p:nvCxnSpPr>
              <p:cNvPr id="65" name="Conector de seta reta 64"/>
              <p:cNvCxnSpPr/>
              <p:nvPr/>
            </p:nvCxnSpPr>
            <p:spPr>
              <a:xfrm>
                <a:off x="1610501" y="3395152"/>
                <a:ext cx="1264319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CaixaDeTexto 65"/>
              <p:cNvSpPr txBox="1"/>
              <p:nvPr/>
            </p:nvSpPr>
            <p:spPr>
              <a:xfrm>
                <a:off x="1876281" y="3133542"/>
                <a:ext cx="71762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Spool B</a:t>
                </a:r>
                <a:endParaRPr lang="pt-BR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cxnSp>
            <p:nvCxnSpPr>
              <p:cNvPr id="67" name="Conector reto 66"/>
              <p:cNvCxnSpPr/>
              <p:nvPr/>
            </p:nvCxnSpPr>
            <p:spPr>
              <a:xfrm flipV="1">
                <a:off x="1610501" y="3327411"/>
                <a:ext cx="0" cy="3979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67"/>
              <p:cNvCxnSpPr/>
              <p:nvPr/>
            </p:nvCxnSpPr>
            <p:spPr>
              <a:xfrm flipV="1">
                <a:off x="2874820" y="3327411"/>
                <a:ext cx="0" cy="3979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CaixaDeTexto 53"/>
            <p:cNvSpPr txBox="1"/>
            <p:nvPr/>
          </p:nvSpPr>
          <p:spPr>
            <a:xfrm>
              <a:off x="8673904" y="2256916"/>
              <a:ext cx="12544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Geometria Nominal</a:t>
              </a:r>
              <a:endPara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69" name="Grupo 68"/>
          <p:cNvGrpSpPr/>
          <p:nvPr/>
        </p:nvGrpSpPr>
        <p:grpSpPr>
          <a:xfrm>
            <a:off x="976199" y="5132182"/>
            <a:ext cx="3633086" cy="772341"/>
            <a:chOff x="6295248" y="3875951"/>
            <a:chExt cx="3633086" cy="772341"/>
          </a:xfrm>
        </p:grpSpPr>
        <p:grpSp>
          <p:nvGrpSpPr>
            <p:cNvPr id="70" name="Grupo 69"/>
            <p:cNvGrpSpPr/>
            <p:nvPr/>
          </p:nvGrpSpPr>
          <p:grpSpPr>
            <a:xfrm>
              <a:off x="6295248" y="3875951"/>
              <a:ext cx="2473185" cy="772341"/>
              <a:chOff x="3245378" y="3378199"/>
              <a:chExt cx="2473185" cy="772341"/>
            </a:xfrm>
          </p:grpSpPr>
          <p:sp>
            <p:nvSpPr>
              <p:cNvPr id="72" name="Retângulo 39"/>
              <p:cNvSpPr/>
              <p:nvPr/>
            </p:nvSpPr>
            <p:spPr>
              <a:xfrm>
                <a:off x="4358993" y="3378199"/>
                <a:ext cx="121732" cy="718365"/>
              </a:xfrm>
              <a:custGeom>
                <a:avLst/>
                <a:gdLst>
                  <a:gd name="connsiteX0" fmla="*/ 0 w 80457"/>
                  <a:gd name="connsiteY0" fmla="*/ 0 h 718365"/>
                  <a:gd name="connsiteX1" fmla="*/ 80457 w 80457"/>
                  <a:gd name="connsiteY1" fmla="*/ 0 h 718365"/>
                  <a:gd name="connsiteX2" fmla="*/ 80457 w 80457"/>
                  <a:gd name="connsiteY2" fmla="*/ 718365 h 718365"/>
                  <a:gd name="connsiteX3" fmla="*/ 0 w 80457"/>
                  <a:gd name="connsiteY3" fmla="*/ 718365 h 718365"/>
                  <a:gd name="connsiteX4" fmla="*/ 0 w 80457"/>
                  <a:gd name="connsiteY4" fmla="*/ 0 h 718365"/>
                  <a:gd name="connsiteX0" fmla="*/ 41275 w 121732"/>
                  <a:gd name="connsiteY0" fmla="*/ 0 h 718365"/>
                  <a:gd name="connsiteX1" fmla="*/ 121732 w 121732"/>
                  <a:gd name="connsiteY1" fmla="*/ 0 h 718365"/>
                  <a:gd name="connsiteX2" fmla="*/ 121732 w 121732"/>
                  <a:gd name="connsiteY2" fmla="*/ 718365 h 718365"/>
                  <a:gd name="connsiteX3" fmla="*/ 0 w 121732"/>
                  <a:gd name="connsiteY3" fmla="*/ 718365 h 718365"/>
                  <a:gd name="connsiteX4" fmla="*/ 41275 w 121732"/>
                  <a:gd name="connsiteY4" fmla="*/ 0 h 71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1732" h="718365">
                    <a:moveTo>
                      <a:pt x="41275" y="0"/>
                    </a:moveTo>
                    <a:lnTo>
                      <a:pt x="121732" y="0"/>
                    </a:lnTo>
                    <a:lnTo>
                      <a:pt x="121732" y="718365"/>
                    </a:lnTo>
                    <a:lnTo>
                      <a:pt x="0" y="718365"/>
                    </a:lnTo>
                    <a:lnTo>
                      <a:pt x="41275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40"/>
              <p:cNvSpPr/>
              <p:nvPr/>
            </p:nvSpPr>
            <p:spPr>
              <a:xfrm>
                <a:off x="5584131" y="3378199"/>
                <a:ext cx="134432" cy="718365"/>
              </a:xfrm>
              <a:custGeom>
                <a:avLst/>
                <a:gdLst>
                  <a:gd name="connsiteX0" fmla="*/ 0 w 80457"/>
                  <a:gd name="connsiteY0" fmla="*/ 0 h 718365"/>
                  <a:gd name="connsiteX1" fmla="*/ 80457 w 80457"/>
                  <a:gd name="connsiteY1" fmla="*/ 0 h 718365"/>
                  <a:gd name="connsiteX2" fmla="*/ 80457 w 80457"/>
                  <a:gd name="connsiteY2" fmla="*/ 718365 h 718365"/>
                  <a:gd name="connsiteX3" fmla="*/ 0 w 80457"/>
                  <a:gd name="connsiteY3" fmla="*/ 718365 h 718365"/>
                  <a:gd name="connsiteX4" fmla="*/ 0 w 80457"/>
                  <a:gd name="connsiteY4" fmla="*/ 0 h 718365"/>
                  <a:gd name="connsiteX0" fmla="*/ 0 w 134432"/>
                  <a:gd name="connsiteY0" fmla="*/ 0 h 718365"/>
                  <a:gd name="connsiteX1" fmla="*/ 134432 w 134432"/>
                  <a:gd name="connsiteY1" fmla="*/ 0 h 718365"/>
                  <a:gd name="connsiteX2" fmla="*/ 80457 w 134432"/>
                  <a:gd name="connsiteY2" fmla="*/ 718365 h 718365"/>
                  <a:gd name="connsiteX3" fmla="*/ 0 w 134432"/>
                  <a:gd name="connsiteY3" fmla="*/ 718365 h 718365"/>
                  <a:gd name="connsiteX4" fmla="*/ 0 w 134432"/>
                  <a:gd name="connsiteY4" fmla="*/ 0 h 718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432" h="718365">
                    <a:moveTo>
                      <a:pt x="0" y="0"/>
                    </a:moveTo>
                    <a:lnTo>
                      <a:pt x="134432" y="0"/>
                    </a:lnTo>
                    <a:lnTo>
                      <a:pt x="80457" y="718365"/>
                    </a:lnTo>
                    <a:lnTo>
                      <a:pt x="0" y="7183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41"/>
              <p:cNvSpPr/>
              <p:nvPr/>
            </p:nvSpPr>
            <p:spPr>
              <a:xfrm>
                <a:off x="4480725" y="3544861"/>
                <a:ext cx="1103405" cy="385420"/>
              </a:xfrm>
              <a:custGeom>
                <a:avLst/>
                <a:gdLst>
                  <a:gd name="connsiteX0" fmla="*/ 0 w 1103405"/>
                  <a:gd name="connsiteY0" fmla="*/ 0 h 385043"/>
                  <a:gd name="connsiteX1" fmla="*/ 1103405 w 1103405"/>
                  <a:gd name="connsiteY1" fmla="*/ 0 h 385043"/>
                  <a:gd name="connsiteX2" fmla="*/ 1103405 w 1103405"/>
                  <a:gd name="connsiteY2" fmla="*/ 385043 h 385043"/>
                  <a:gd name="connsiteX3" fmla="*/ 0 w 1103405"/>
                  <a:gd name="connsiteY3" fmla="*/ 385043 h 385043"/>
                  <a:gd name="connsiteX4" fmla="*/ 0 w 1103405"/>
                  <a:gd name="connsiteY4" fmla="*/ 0 h 385043"/>
                  <a:gd name="connsiteX0" fmla="*/ 0 w 1103405"/>
                  <a:gd name="connsiteY0" fmla="*/ 4735 h 389778"/>
                  <a:gd name="connsiteX1" fmla="*/ 431000 w 1103405"/>
                  <a:gd name="connsiteY1" fmla="*/ 0 h 389778"/>
                  <a:gd name="connsiteX2" fmla="*/ 1103405 w 1103405"/>
                  <a:gd name="connsiteY2" fmla="*/ 4735 h 389778"/>
                  <a:gd name="connsiteX3" fmla="*/ 1103405 w 1103405"/>
                  <a:gd name="connsiteY3" fmla="*/ 389778 h 389778"/>
                  <a:gd name="connsiteX4" fmla="*/ 0 w 1103405"/>
                  <a:gd name="connsiteY4" fmla="*/ 389778 h 389778"/>
                  <a:gd name="connsiteX5" fmla="*/ 0 w 1103405"/>
                  <a:gd name="connsiteY5" fmla="*/ 4735 h 389778"/>
                  <a:gd name="connsiteX0" fmla="*/ 0 w 1103405"/>
                  <a:gd name="connsiteY0" fmla="*/ 0 h 385043"/>
                  <a:gd name="connsiteX1" fmla="*/ 437350 w 1103405"/>
                  <a:gd name="connsiteY1" fmla="*/ 17490 h 385043"/>
                  <a:gd name="connsiteX2" fmla="*/ 1103405 w 1103405"/>
                  <a:gd name="connsiteY2" fmla="*/ 0 h 385043"/>
                  <a:gd name="connsiteX3" fmla="*/ 1103405 w 1103405"/>
                  <a:gd name="connsiteY3" fmla="*/ 385043 h 385043"/>
                  <a:gd name="connsiteX4" fmla="*/ 0 w 1103405"/>
                  <a:gd name="connsiteY4" fmla="*/ 385043 h 385043"/>
                  <a:gd name="connsiteX5" fmla="*/ 0 w 1103405"/>
                  <a:gd name="connsiteY5" fmla="*/ 0 h 385043"/>
                  <a:gd name="connsiteX0" fmla="*/ 0 w 1103405"/>
                  <a:gd name="connsiteY0" fmla="*/ 0 h 385790"/>
                  <a:gd name="connsiteX1" fmla="*/ 437350 w 1103405"/>
                  <a:gd name="connsiteY1" fmla="*/ 17490 h 385790"/>
                  <a:gd name="connsiteX2" fmla="*/ 1103405 w 1103405"/>
                  <a:gd name="connsiteY2" fmla="*/ 0 h 385790"/>
                  <a:gd name="connsiteX3" fmla="*/ 1103405 w 1103405"/>
                  <a:gd name="connsiteY3" fmla="*/ 385043 h 385790"/>
                  <a:gd name="connsiteX4" fmla="*/ 792950 w 1103405"/>
                  <a:gd name="connsiteY4" fmla="*/ 385790 h 385790"/>
                  <a:gd name="connsiteX5" fmla="*/ 0 w 1103405"/>
                  <a:gd name="connsiteY5" fmla="*/ 385043 h 385790"/>
                  <a:gd name="connsiteX6" fmla="*/ 0 w 1103405"/>
                  <a:gd name="connsiteY6" fmla="*/ 0 h 385790"/>
                  <a:gd name="connsiteX0" fmla="*/ 0 w 1103405"/>
                  <a:gd name="connsiteY0" fmla="*/ 0 h 385043"/>
                  <a:gd name="connsiteX1" fmla="*/ 437350 w 1103405"/>
                  <a:gd name="connsiteY1" fmla="*/ 17490 h 385043"/>
                  <a:gd name="connsiteX2" fmla="*/ 1103405 w 1103405"/>
                  <a:gd name="connsiteY2" fmla="*/ 0 h 385043"/>
                  <a:gd name="connsiteX3" fmla="*/ 1103405 w 1103405"/>
                  <a:gd name="connsiteY3" fmla="*/ 385043 h 385043"/>
                  <a:gd name="connsiteX4" fmla="*/ 792950 w 1103405"/>
                  <a:gd name="connsiteY4" fmla="*/ 366740 h 385043"/>
                  <a:gd name="connsiteX5" fmla="*/ 0 w 1103405"/>
                  <a:gd name="connsiteY5" fmla="*/ 385043 h 385043"/>
                  <a:gd name="connsiteX6" fmla="*/ 0 w 1103405"/>
                  <a:gd name="connsiteY6" fmla="*/ 0 h 385043"/>
                  <a:gd name="connsiteX0" fmla="*/ 0 w 1103405"/>
                  <a:gd name="connsiteY0" fmla="*/ 0 h 385420"/>
                  <a:gd name="connsiteX1" fmla="*/ 437350 w 1103405"/>
                  <a:gd name="connsiteY1" fmla="*/ 17490 h 385420"/>
                  <a:gd name="connsiteX2" fmla="*/ 1103405 w 1103405"/>
                  <a:gd name="connsiteY2" fmla="*/ 0 h 385420"/>
                  <a:gd name="connsiteX3" fmla="*/ 1103405 w 1103405"/>
                  <a:gd name="connsiteY3" fmla="*/ 385043 h 385420"/>
                  <a:gd name="connsiteX4" fmla="*/ 792950 w 1103405"/>
                  <a:gd name="connsiteY4" fmla="*/ 366740 h 385420"/>
                  <a:gd name="connsiteX5" fmla="*/ 0 w 1103405"/>
                  <a:gd name="connsiteY5" fmla="*/ 385043 h 385420"/>
                  <a:gd name="connsiteX6" fmla="*/ 0 w 1103405"/>
                  <a:gd name="connsiteY6" fmla="*/ 0 h 385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03405" h="385420">
                    <a:moveTo>
                      <a:pt x="0" y="0"/>
                    </a:moveTo>
                    <a:lnTo>
                      <a:pt x="437350" y="17490"/>
                    </a:lnTo>
                    <a:lnTo>
                      <a:pt x="1103405" y="0"/>
                    </a:lnTo>
                    <a:lnTo>
                      <a:pt x="1103405" y="385043"/>
                    </a:lnTo>
                    <a:lnTo>
                      <a:pt x="792950" y="366740"/>
                    </a:lnTo>
                    <a:cubicBezTo>
                      <a:pt x="423858" y="398241"/>
                      <a:pt x="264317" y="378942"/>
                      <a:pt x="0" y="38504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42"/>
              <p:cNvSpPr/>
              <p:nvPr/>
            </p:nvSpPr>
            <p:spPr>
              <a:xfrm>
                <a:off x="3245378" y="3381375"/>
                <a:ext cx="134432" cy="769165"/>
              </a:xfrm>
              <a:custGeom>
                <a:avLst/>
                <a:gdLst>
                  <a:gd name="connsiteX0" fmla="*/ 0 w 80457"/>
                  <a:gd name="connsiteY0" fmla="*/ 0 h 718365"/>
                  <a:gd name="connsiteX1" fmla="*/ 80457 w 80457"/>
                  <a:gd name="connsiteY1" fmla="*/ 0 h 718365"/>
                  <a:gd name="connsiteX2" fmla="*/ 80457 w 80457"/>
                  <a:gd name="connsiteY2" fmla="*/ 718365 h 718365"/>
                  <a:gd name="connsiteX3" fmla="*/ 0 w 80457"/>
                  <a:gd name="connsiteY3" fmla="*/ 718365 h 718365"/>
                  <a:gd name="connsiteX4" fmla="*/ 0 w 80457"/>
                  <a:gd name="connsiteY4" fmla="*/ 0 h 718365"/>
                  <a:gd name="connsiteX0" fmla="*/ 0 w 134432"/>
                  <a:gd name="connsiteY0" fmla="*/ 3175 h 718365"/>
                  <a:gd name="connsiteX1" fmla="*/ 134432 w 134432"/>
                  <a:gd name="connsiteY1" fmla="*/ 0 h 718365"/>
                  <a:gd name="connsiteX2" fmla="*/ 134432 w 134432"/>
                  <a:gd name="connsiteY2" fmla="*/ 718365 h 718365"/>
                  <a:gd name="connsiteX3" fmla="*/ 53975 w 134432"/>
                  <a:gd name="connsiteY3" fmla="*/ 718365 h 718365"/>
                  <a:gd name="connsiteX4" fmla="*/ 0 w 134432"/>
                  <a:gd name="connsiteY4" fmla="*/ 3175 h 718365"/>
                  <a:gd name="connsiteX0" fmla="*/ 0 w 134432"/>
                  <a:gd name="connsiteY0" fmla="*/ 0 h 715190"/>
                  <a:gd name="connsiteX1" fmla="*/ 80457 w 134432"/>
                  <a:gd name="connsiteY1" fmla="*/ 0 h 715190"/>
                  <a:gd name="connsiteX2" fmla="*/ 134432 w 134432"/>
                  <a:gd name="connsiteY2" fmla="*/ 715190 h 715190"/>
                  <a:gd name="connsiteX3" fmla="*/ 53975 w 134432"/>
                  <a:gd name="connsiteY3" fmla="*/ 715190 h 715190"/>
                  <a:gd name="connsiteX4" fmla="*/ 0 w 134432"/>
                  <a:gd name="connsiteY4" fmla="*/ 0 h 715190"/>
                  <a:gd name="connsiteX0" fmla="*/ 0 w 166182"/>
                  <a:gd name="connsiteY0" fmla="*/ 0 h 759640"/>
                  <a:gd name="connsiteX1" fmla="*/ 80457 w 166182"/>
                  <a:gd name="connsiteY1" fmla="*/ 0 h 759640"/>
                  <a:gd name="connsiteX2" fmla="*/ 166182 w 166182"/>
                  <a:gd name="connsiteY2" fmla="*/ 759640 h 759640"/>
                  <a:gd name="connsiteX3" fmla="*/ 53975 w 166182"/>
                  <a:gd name="connsiteY3" fmla="*/ 715190 h 759640"/>
                  <a:gd name="connsiteX4" fmla="*/ 0 w 166182"/>
                  <a:gd name="connsiteY4" fmla="*/ 0 h 759640"/>
                  <a:gd name="connsiteX0" fmla="*/ 0 w 134432"/>
                  <a:gd name="connsiteY0" fmla="*/ 0 h 746940"/>
                  <a:gd name="connsiteX1" fmla="*/ 80457 w 134432"/>
                  <a:gd name="connsiteY1" fmla="*/ 0 h 746940"/>
                  <a:gd name="connsiteX2" fmla="*/ 134432 w 134432"/>
                  <a:gd name="connsiteY2" fmla="*/ 746940 h 746940"/>
                  <a:gd name="connsiteX3" fmla="*/ 53975 w 134432"/>
                  <a:gd name="connsiteY3" fmla="*/ 715190 h 746940"/>
                  <a:gd name="connsiteX4" fmla="*/ 0 w 134432"/>
                  <a:gd name="connsiteY4" fmla="*/ 0 h 746940"/>
                  <a:gd name="connsiteX0" fmla="*/ 0 w 134432"/>
                  <a:gd name="connsiteY0" fmla="*/ 0 h 769165"/>
                  <a:gd name="connsiteX1" fmla="*/ 80457 w 134432"/>
                  <a:gd name="connsiteY1" fmla="*/ 0 h 769165"/>
                  <a:gd name="connsiteX2" fmla="*/ 134432 w 134432"/>
                  <a:gd name="connsiteY2" fmla="*/ 746940 h 769165"/>
                  <a:gd name="connsiteX3" fmla="*/ 53975 w 134432"/>
                  <a:gd name="connsiteY3" fmla="*/ 769165 h 769165"/>
                  <a:gd name="connsiteX4" fmla="*/ 0 w 134432"/>
                  <a:gd name="connsiteY4" fmla="*/ 0 h 769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4432" h="769165">
                    <a:moveTo>
                      <a:pt x="0" y="0"/>
                    </a:moveTo>
                    <a:lnTo>
                      <a:pt x="80457" y="0"/>
                    </a:lnTo>
                    <a:lnTo>
                      <a:pt x="134432" y="746940"/>
                    </a:lnTo>
                    <a:lnTo>
                      <a:pt x="53975" y="7691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43"/>
              <p:cNvSpPr/>
              <p:nvPr/>
            </p:nvSpPr>
            <p:spPr>
              <a:xfrm>
                <a:off x="4023466" y="3400425"/>
                <a:ext cx="123084" cy="696140"/>
              </a:xfrm>
              <a:custGeom>
                <a:avLst/>
                <a:gdLst>
                  <a:gd name="connsiteX0" fmla="*/ 0 w 80457"/>
                  <a:gd name="connsiteY0" fmla="*/ 0 h 718365"/>
                  <a:gd name="connsiteX1" fmla="*/ 80457 w 80457"/>
                  <a:gd name="connsiteY1" fmla="*/ 0 h 718365"/>
                  <a:gd name="connsiteX2" fmla="*/ 80457 w 80457"/>
                  <a:gd name="connsiteY2" fmla="*/ 718365 h 718365"/>
                  <a:gd name="connsiteX3" fmla="*/ 0 w 80457"/>
                  <a:gd name="connsiteY3" fmla="*/ 718365 h 718365"/>
                  <a:gd name="connsiteX4" fmla="*/ 0 w 80457"/>
                  <a:gd name="connsiteY4" fmla="*/ 0 h 718365"/>
                  <a:gd name="connsiteX0" fmla="*/ 0 w 115382"/>
                  <a:gd name="connsiteY0" fmla="*/ 0 h 718365"/>
                  <a:gd name="connsiteX1" fmla="*/ 115382 w 115382"/>
                  <a:gd name="connsiteY1" fmla="*/ 38100 h 718365"/>
                  <a:gd name="connsiteX2" fmla="*/ 80457 w 115382"/>
                  <a:gd name="connsiteY2" fmla="*/ 718365 h 718365"/>
                  <a:gd name="connsiteX3" fmla="*/ 0 w 115382"/>
                  <a:gd name="connsiteY3" fmla="*/ 718365 h 718365"/>
                  <a:gd name="connsiteX4" fmla="*/ 0 w 115382"/>
                  <a:gd name="connsiteY4" fmla="*/ 0 h 718365"/>
                  <a:gd name="connsiteX0" fmla="*/ 41275 w 115382"/>
                  <a:gd name="connsiteY0" fmla="*/ 0 h 696140"/>
                  <a:gd name="connsiteX1" fmla="*/ 115382 w 115382"/>
                  <a:gd name="connsiteY1" fmla="*/ 15875 h 696140"/>
                  <a:gd name="connsiteX2" fmla="*/ 80457 w 115382"/>
                  <a:gd name="connsiteY2" fmla="*/ 696140 h 696140"/>
                  <a:gd name="connsiteX3" fmla="*/ 0 w 115382"/>
                  <a:gd name="connsiteY3" fmla="*/ 696140 h 696140"/>
                  <a:gd name="connsiteX4" fmla="*/ 41275 w 115382"/>
                  <a:gd name="connsiteY4" fmla="*/ 0 h 696140"/>
                  <a:gd name="connsiteX0" fmla="*/ 41275 w 115382"/>
                  <a:gd name="connsiteY0" fmla="*/ 0 h 696140"/>
                  <a:gd name="connsiteX1" fmla="*/ 115382 w 115382"/>
                  <a:gd name="connsiteY1" fmla="*/ 15875 h 696140"/>
                  <a:gd name="connsiteX2" fmla="*/ 104034 w 115382"/>
                  <a:gd name="connsiteY2" fmla="*/ 317500 h 696140"/>
                  <a:gd name="connsiteX3" fmla="*/ 80457 w 115382"/>
                  <a:gd name="connsiteY3" fmla="*/ 696140 h 696140"/>
                  <a:gd name="connsiteX4" fmla="*/ 0 w 115382"/>
                  <a:gd name="connsiteY4" fmla="*/ 696140 h 696140"/>
                  <a:gd name="connsiteX5" fmla="*/ 41275 w 115382"/>
                  <a:gd name="connsiteY5" fmla="*/ 0 h 696140"/>
                  <a:gd name="connsiteX0" fmla="*/ 41275 w 123084"/>
                  <a:gd name="connsiteY0" fmla="*/ 0 h 696140"/>
                  <a:gd name="connsiteX1" fmla="*/ 115382 w 123084"/>
                  <a:gd name="connsiteY1" fmla="*/ 15875 h 696140"/>
                  <a:gd name="connsiteX2" fmla="*/ 123084 w 123084"/>
                  <a:gd name="connsiteY2" fmla="*/ 320675 h 696140"/>
                  <a:gd name="connsiteX3" fmla="*/ 80457 w 123084"/>
                  <a:gd name="connsiteY3" fmla="*/ 696140 h 696140"/>
                  <a:gd name="connsiteX4" fmla="*/ 0 w 123084"/>
                  <a:gd name="connsiteY4" fmla="*/ 696140 h 696140"/>
                  <a:gd name="connsiteX5" fmla="*/ 41275 w 123084"/>
                  <a:gd name="connsiteY5" fmla="*/ 0 h 696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3084" h="696140">
                    <a:moveTo>
                      <a:pt x="41275" y="0"/>
                    </a:moveTo>
                    <a:lnTo>
                      <a:pt x="115382" y="15875"/>
                    </a:lnTo>
                    <a:lnTo>
                      <a:pt x="123084" y="320675"/>
                    </a:lnTo>
                    <a:lnTo>
                      <a:pt x="80457" y="696140"/>
                    </a:lnTo>
                    <a:lnTo>
                      <a:pt x="0" y="696140"/>
                    </a:lnTo>
                    <a:lnTo>
                      <a:pt x="41275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44"/>
              <p:cNvSpPr/>
              <p:nvPr/>
            </p:nvSpPr>
            <p:spPr>
              <a:xfrm>
                <a:off x="3348061" y="3541685"/>
                <a:ext cx="713505" cy="388218"/>
              </a:xfrm>
              <a:custGeom>
                <a:avLst/>
                <a:gdLst>
                  <a:gd name="connsiteX0" fmla="*/ 0 w 643655"/>
                  <a:gd name="connsiteY0" fmla="*/ 0 h 385043"/>
                  <a:gd name="connsiteX1" fmla="*/ 643655 w 643655"/>
                  <a:gd name="connsiteY1" fmla="*/ 0 h 385043"/>
                  <a:gd name="connsiteX2" fmla="*/ 643655 w 643655"/>
                  <a:gd name="connsiteY2" fmla="*/ 385043 h 385043"/>
                  <a:gd name="connsiteX3" fmla="*/ 0 w 643655"/>
                  <a:gd name="connsiteY3" fmla="*/ 385043 h 385043"/>
                  <a:gd name="connsiteX4" fmla="*/ 0 w 643655"/>
                  <a:gd name="connsiteY4" fmla="*/ 0 h 385043"/>
                  <a:gd name="connsiteX0" fmla="*/ 0 w 675405"/>
                  <a:gd name="connsiteY0" fmla="*/ 3175 h 385043"/>
                  <a:gd name="connsiteX1" fmla="*/ 675405 w 675405"/>
                  <a:gd name="connsiteY1" fmla="*/ 0 h 385043"/>
                  <a:gd name="connsiteX2" fmla="*/ 675405 w 675405"/>
                  <a:gd name="connsiteY2" fmla="*/ 385043 h 385043"/>
                  <a:gd name="connsiteX3" fmla="*/ 31750 w 675405"/>
                  <a:gd name="connsiteY3" fmla="*/ 385043 h 385043"/>
                  <a:gd name="connsiteX4" fmla="*/ 0 w 675405"/>
                  <a:gd name="connsiteY4" fmla="*/ 3175 h 385043"/>
                  <a:gd name="connsiteX0" fmla="*/ 0 w 713505"/>
                  <a:gd name="connsiteY0" fmla="*/ 6350 h 388218"/>
                  <a:gd name="connsiteX1" fmla="*/ 713505 w 713505"/>
                  <a:gd name="connsiteY1" fmla="*/ 0 h 388218"/>
                  <a:gd name="connsiteX2" fmla="*/ 675405 w 713505"/>
                  <a:gd name="connsiteY2" fmla="*/ 388218 h 388218"/>
                  <a:gd name="connsiteX3" fmla="*/ 31750 w 713505"/>
                  <a:gd name="connsiteY3" fmla="*/ 388218 h 388218"/>
                  <a:gd name="connsiteX4" fmla="*/ 0 w 713505"/>
                  <a:gd name="connsiteY4" fmla="*/ 6350 h 3882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3505" h="388218">
                    <a:moveTo>
                      <a:pt x="0" y="6350"/>
                    </a:moveTo>
                    <a:lnTo>
                      <a:pt x="713505" y="0"/>
                    </a:lnTo>
                    <a:lnTo>
                      <a:pt x="675405" y="388218"/>
                    </a:lnTo>
                    <a:lnTo>
                      <a:pt x="31750" y="388218"/>
                    </a:lnTo>
                    <a:lnTo>
                      <a:pt x="0" y="635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1" name="CaixaDeTexto 70"/>
            <p:cNvSpPr txBox="1"/>
            <p:nvPr/>
          </p:nvSpPr>
          <p:spPr>
            <a:xfrm>
              <a:off x="8673904" y="4031187"/>
              <a:ext cx="12544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Aplicar Variações</a:t>
              </a:r>
              <a:endPara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78" name="Grupo 77"/>
          <p:cNvGrpSpPr/>
          <p:nvPr/>
        </p:nvGrpSpPr>
        <p:grpSpPr>
          <a:xfrm>
            <a:off x="1099354" y="5154408"/>
            <a:ext cx="3509931" cy="772341"/>
            <a:chOff x="6418403" y="4865797"/>
            <a:chExt cx="3509931" cy="772341"/>
          </a:xfrm>
        </p:grpSpPr>
        <p:grpSp>
          <p:nvGrpSpPr>
            <p:cNvPr id="79" name="Grupo 78"/>
            <p:cNvGrpSpPr/>
            <p:nvPr/>
          </p:nvGrpSpPr>
          <p:grpSpPr>
            <a:xfrm>
              <a:off x="6418403" y="4865797"/>
              <a:ext cx="2226874" cy="772341"/>
              <a:chOff x="3279246" y="5063066"/>
              <a:chExt cx="2226874" cy="772341"/>
            </a:xfrm>
          </p:grpSpPr>
          <p:grpSp>
            <p:nvGrpSpPr>
              <p:cNvPr id="81" name="Grupo 80"/>
              <p:cNvGrpSpPr/>
              <p:nvPr/>
            </p:nvGrpSpPr>
            <p:grpSpPr>
              <a:xfrm>
                <a:off x="4146550" y="5063066"/>
                <a:ext cx="1359570" cy="718365"/>
                <a:chOff x="4358993" y="5063066"/>
                <a:chExt cx="1359570" cy="718365"/>
              </a:xfrm>
            </p:grpSpPr>
            <p:sp>
              <p:nvSpPr>
                <p:cNvPr id="86" name="Retângulo 39"/>
                <p:cNvSpPr/>
                <p:nvPr/>
              </p:nvSpPr>
              <p:spPr>
                <a:xfrm>
                  <a:off x="4358993" y="5063066"/>
                  <a:ext cx="121732" cy="718365"/>
                </a:xfrm>
                <a:custGeom>
                  <a:avLst/>
                  <a:gdLst>
                    <a:gd name="connsiteX0" fmla="*/ 0 w 80457"/>
                    <a:gd name="connsiteY0" fmla="*/ 0 h 718365"/>
                    <a:gd name="connsiteX1" fmla="*/ 80457 w 80457"/>
                    <a:gd name="connsiteY1" fmla="*/ 0 h 718365"/>
                    <a:gd name="connsiteX2" fmla="*/ 80457 w 80457"/>
                    <a:gd name="connsiteY2" fmla="*/ 718365 h 718365"/>
                    <a:gd name="connsiteX3" fmla="*/ 0 w 80457"/>
                    <a:gd name="connsiteY3" fmla="*/ 718365 h 718365"/>
                    <a:gd name="connsiteX4" fmla="*/ 0 w 80457"/>
                    <a:gd name="connsiteY4" fmla="*/ 0 h 718365"/>
                    <a:gd name="connsiteX0" fmla="*/ 41275 w 121732"/>
                    <a:gd name="connsiteY0" fmla="*/ 0 h 718365"/>
                    <a:gd name="connsiteX1" fmla="*/ 121732 w 121732"/>
                    <a:gd name="connsiteY1" fmla="*/ 0 h 718365"/>
                    <a:gd name="connsiteX2" fmla="*/ 121732 w 121732"/>
                    <a:gd name="connsiteY2" fmla="*/ 718365 h 718365"/>
                    <a:gd name="connsiteX3" fmla="*/ 0 w 121732"/>
                    <a:gd name="connsiteY3" fmla="*/ 718365 h 718365"/>
                    <a:gd name="connsiteX4" fmla="*/ 41275 w 121732"/>
                    <a:gd name="connsiteY4" fmla="*/ 0 h 71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21732" h="718365">
                      <a:moveTo>
                        <a:pt x="41275" y="0"/>
                      </a:moveTo>
                      <a:lnTo>
                        <a:pt x="121732" y="0"/>
                      </a:lnTo>
                      <a:lnTo>
                        <a:pt x="121732" y="718365"/>
                      </a:lnTo>
                      <a:lnTo>
                        <a:pt x="0" y="718365"/>
                      </a:lnTo>
                      <a:lnTo>
                        <a:pt x="41275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" name="Retângulo 40"/>
                <p:cNvSpPr/>
                <p:nvPr/>
              </p:nvSpPr>
              <p:spPr>
                <a:xfrm>
                  <a:off x="5584131" y="5063066"/>
                  <a:ext cx="134432" cy="718365"/>
                </a:xfrm>
                <a:custGeom>
                  <a:avLst/>
                  <a:gdLst>
                    <a:gd name="connsiteX0" fmla="*/ 0 w 80457"/>
                    <a:gd name="connsiteY0" fmla="*/ 0 h 718365"/>
                    <a:gd name="connsiteX1" fmla="*/ 80457 w 80457"/>
                    <a:gd name="connsiteY1" fmla="*/ 0 h 718365"/>
                    <a:gd name="connsiteX2" fmla="*/ 80457 w 80457"/>
                    <a:gd name="connsiteY2" fmla="*/ 718365 h 718365"/>
                    <a:gd name="connsiteX3" fmla="*/ 0 w 80457"/>
                    <a:gd name="connsiteY3" fmla="*/ 718365 h 718365"/>
                    <a:gd name="connsiteX4" fmla="*/ 0 w 80457"/>
                    <a:gd name="connsiteY4" fmla="*/ 0 h 718365"/>
                    <a:gd name="connsiteX0" fmla="*/ 0 w 134432"/>
                    <a:gd name="connsiteY0" fmla="*/ 0 h 718365"/>
                    <a:gd name="connsiteX1" fmla="*/ 134432 w 134432"/>
                    <a:gd name="connsiteY1" fmla="*/ 0 h 718365"/>
                    <a:gd name="connsiteX2" fmla="*/ 80457 w 134432"/>
                    <a:gd name="connsiteY2" fmla="*/ 718365 h 718365"/>
                    <a:gd name="connsiteX3" fmla="*/ 0 w 134432"/>
                    <a:gd name="connsiteY3" fmla="*/ 718365 h 718365"/>
                    <a:gd name="connsiteX4" fmla="*/ 0 w 134432"/>
                    <a:gd name="connsiteY4" fmla="*/ 0 h 718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32" h="718365">
                      <a:moveTo>
                        <a:pt x="0" y="0"/>
                      </a:moveTo>
                      <a:lnTo>
                        <a:pt x="134432" y="0"/>
                      </a:lnTo>
                      <a:lnTo>
                        <a:pt x="80457" y="718365"/>
                      </a:lnTo>
                      <a:lnTo>
                        <a:pt x="0" y="7183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" name="Retângulo 41"/>
                <p:cNvSpPr/>
                <p:nvPr/>
              </p:nvSpPr>
              <p:spPr>
                <a:xfrm>
                  <a:off x="4480725" y="5229728"/>
                  <a:ext cx="1103405" cy="385420"/>
                </a:xfrm>
                <a:custGeom>
                  <a:avLst/>
                  <a:gdLst>
                    <a:gd name="connsiteX0" fmla="*/ 0 w 1103405"/>
                    <a:gd name="connsiteY0" fmla="*/ 0 h 385043"/>
                    <a:gd name="connsiteX1" fmla="*/ 1103405 w 1103405"/>
                    <a:gd name="connsiteY1" fmla="*/ 0 h 385043"/>
                    <a:gd name="connsiteX2" fmla="*/ 1103405 w 1103405"/>
                    <a:gd name="connsiteY2" fmla="*/ 385043 h 385043"/>
                    <a:gd name="connsiteX3" fmla="*/ 0 w 1103405"/>
                    <a:gd name="connsiteY3" fmla="*/ 385043 h 385043"/>
                    <a:gd name="connsiteX4" fmla="*/ 0 w 1103405"/>
                    <a:gd name="connsiteY4" fmla="*/ 0 h 385043"/>
                    <a:gd name="connsiteX0" fmla="*/ 0 w 1103405"/>
                    <a:gd name="connsiteY0" fmla="*/ 4735 h 389778"/>
                    <a:gd name="connsiteX1" fmla="*/ 431000 w 1103405"/>
                    <a:gd name="connsiteY1" fmla="*/ 0 h 389778"/>
                    <a:gd name="connsiteX2" fmla="*/ 1103405 w 1103405"/>
                    <a:gd name="connsiteY2" fmla="*/ 4735 h 389778"/>
                    <a:gd name="connsiteX3" fmla="*/ 1103405 w 1103405"/>
                    <a:gd name="connsiteY3" fmla="*/ 389778 h 389778"/>
                    <a:gd name="connsiteX4" fmla="*/ 0 w 1103405"/>
                    <a:gd name="connsiteY4" fmla="*/ 389778 h 389778"/>
                    <a:gd name="connsiteX5" fmla="*/ 0 w 1103405"/>
                    <a:gd name="connsiteY5" fmla="*/ 4735 h 389778"/>
                    <a:gd name="connsiteX0" fmla="*/ 0 w 1103405"/>
                    <a:gd name="connsiteY0" fmla="*/ 0 h 385043"/>
                    <a:gd name="connsiteX1" fmla="*/ 437350 w 1103405"/>
                    <a:gd name="connsiteY1" fmla="*/ 17490 h 385043"/>
                    <a:gd name="connsiteX2" fmla="*/ 1103405 w 1103405"/>
                    <a:gd name="connsiteY2" fmla="*/ 0 h 385043"/>
                    <a:gd name="connsiteX3" fmla="*/ 1103405 w 1103405"/>
                    <a:gd name="connsiteY3" fmla="*/ 385043 h 385043"/>
                    <a:gd name="connsiteX4" fmla="*/ 0 w 1103405"/>
                    <a:gd name="connsiteY4" fmla="*/ 385043 h 385043"/>
                    <a:gd name="connsiteX5" fmla="*/ 0 w 1103405"/>
                    <a:gd name="connsiteY5" fmla="*/ 0 h 385043"/>
                    <a:gd name="connsiteX0" fmla="*/ 0 w 1103405"/>
                    <a:gd name="connsiteY0" fmla="*/ 0 h 385790"/>
                    <a:gd name="connsiteX1" fmla="*/ 437350 w 1103405"/>
                    <a:gd name="connsiteY1" fmla="*/ 17490 h 385790"/>
                    <a:gd name="connsiteX2" fmla="*/ 1103405 w 1103405"/>
                    <a:gd name="connsiteY2" fmla="*/ 0 h 385790"/>
                    <a:gd name="connsiteX3" fmla="*/ 1103405 w 1103405"/>
                    <a:gd name="connsiteY3" fmla="*/ 385043 h 385790"/>
                    <a:gd name="connsiteX4" fmla="*/ 792950 w 1103405"/>
                    <a:gd name="connsiteY4" fmla="*/ 385790 h 385790"/>
                    <a:gd name="connsiteX5" fmla="*/ 0 w 1103405"/>
                    <a:gd name="connsiteY5" fmla="*/ 385043 h 385790"/>
                    <a:gd name="connsiteX6" fmla="*/ 0 w 1103405"/>
                    <a:gd name="connsiteY6" fmla="*/ 0 h 385790"/>
                    <a:gd name="connsiteX0" fmla="*/ 0 w 1103405"/>
                    <a:gd name="connsiteY0" fmla="*/ 0 h 385043"/>
                    <a:gd name="connsiteX1" fmla="*/ 437350 w 1103405"/>
                    <a:gd name="connsiteY1" fmla="*/ 17490 h 385043"/>
                    <a:gd name="connsiteX2" fmla="*/ 1103405 w 1103405"/>
                    <a:gd name="connsiteY2" fmla="*/ 0 h 385043"/>
                    <a:gd name="connsiteX3" fmla="*/ 1103405 w 1103405"/>
                    <a:gd name="connsiteY3" fmla="*/ 385043 h 385043"/>
                    <a:gd name="connsiteX4" fmla="*/ 792950 w 1103405"/>
                    <a:gd name="connsiteY4" fmla="*/ 366740 h 385043"/>
                    <a:gd name="connsiteX5" fmla="*/ 0 w 1103405"/>
                    <a:gd name="connsiteY5" fmla="*/ 385043 h 385043"/>
                    <a:gd name="connsiteX6" fmla="*/ 0 w 1103405"/>
                    <a:gd name="connsiteY6" fmla="*/ 0 h 385043"/>
                    <a:gd name="connsiteX0" fmla="*/ 0 w 1103405"/>
                    <a:gd name="connsiteY0" fmla="*/ 0 h 385420"/>
                    <a:gd name="connsiteX1" fmla="*/ 437350 w 1103405"/>
                    <a:gd name="connsiteY1" fmla="*/ 17490 h 385420"/>
                    <a:gd name="connsiteX2" fmla="*/ 1103405 w 1103405"/>
                    <a:gd name="connsiteY2" fmla="*/ 0 h 385420"/>
                    <a:gd name="connsiteX3" fmla="*/ 1103405 w 1103405"/>
                    <a:gd name="connsiteY3" fmla="*/ 385043 h 385420"/>
                    <a:gd name="connsiteX4" fmla="*/ 792950 w 1103405"/>
                    <a:gd name="connsiteY4" fmla="*/ 366740 h 385420"/>
                    <a:gd name="connsiteX5" fmla="*/ 0 w 1103405"/>
                    <a:gd name="connsiteY5" fmla="*/ 385043 h 385420"/>
                    <a:gd name="connsiteX6" fmla="*/ 0 w 1103405"/>
                    <a:gd name="connsiteY6" fmla="*/ 0 h 3854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103405" h="385420">
                      <a:moveTo>
                        <a:pt x="0" y="0"/>
                      </a:moveTo>
                      <a:lnTo>
                        <a:pt x="437350" y="17490"/>
                      </a:lnTo>
                      <a:lnTo>
                        <a:pt x="1103405" y="0"/>
                      </a:lnTo>
                      <a:lnTo>
                        <a:pt x="1103405" y="385043"/>
                      </a:lnTo>
                      <a:lnTo>
                        <a:pt x="792950" y="366740"/>
                      </a:lnTo>
                      <a:cubicBezTo>
                        <a:pt x="423858" y="398241"/>
                        <a:pt x="264317" y="378942"/>
                        <a:pt x="0" y="385043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2" name="Grupo 81"/>
              <p:cNvGrpSpPr/>
              <p:nvPr/>
            </p:nvGrpSpPr>
            <p:grpSpPr>
              <a:xfrm>
                <a:off x="3279246" y="5066242"/>
                <a:ext cx="901172" cy="769165"/>
                <a:chOff x="3245378" y="5066242"/>
                <a:chExt cx="901172" cy="769165"/>
              </a:xfrm>
            </p:grpSpPr>
            <p:sp>
              <p:nvSpPr>
                <p:cNvPr id="83" name="Retângulo 42"/>
                <p:cNvSpPr/>
                <p:nvPr/>
              </p:nvSpPr>
              <p:spPr>
                <a:xfrm>
                  <a:off x="3245378" y="5066242"/>
                  <a:ext cx="134432" cy="769165"/>
                </a:xfrm>
                <a:custGeom>
                  <a:avLst/>
                  <a:gdLst>
                    <a:gd name="connsiteX0" fmla="*/ 0 w 80457"/>
                    <a:gd name="connsiteY0" fmla="*/ 0 h 718365"/>
                    <a:gd name="connsiteX1" fmla="*/ 80457 w 80457"/>
                    <a:gd name="connsiteY1" fmla="*/ 0 h 718365"/>
                    <a:gd name="connsiteX2" fmla="*/ 80457 w 80457"/>
                    <a:gd name="connsiteY2" fmla="*/ 718365 h 718365"/>
                    <a:gd name="connsiteX3" fmla="*/ 0 w 80457"/>
                    <a:gd name="connsiteY3" fmla="*/ 718365 h 718365"/>
                    <a:gd name="connsiteX4" fmla="*/ 0 w 80457"/>
                    <a:gd name="connsiteY4" fmla="*/ 0 h 718365"/>
                    <a:gd name="connsiteX0" fmla="*/ 0 w 134432"/>
                    <a:gd name="connsiteY0" fmla="*/ 3175 h 718365"/>
                    <a:gd name="connsiteX1" fmla="*/ 134432 w 134432"/>
                    <a:gd name="connsiteY1" fmla="*/ 0 h 718365"/>
                    <a:gd name="connsiteX2" fmla="*/ 134432 w 134432"/>
                    <a:gd name="connsiteY2" fmla="*/ 718365 h 718365"/>
                    <a:gd name="connsiteX3" fmla="*/ 53975 w 134432"/>
                    <a:gd name="connsiteY3" fmla="*/ 718365 h 718365"/>
                    <a:gd name="connsiteX4" fmla="*/ 0 w 134432"/>
                    <a:gd name="connsiteY4" fmla="*/ 3175 h 718365"/>
                    <a:gd name="connsiteX0" fmla="*/ 0 w 134432"/>
                    <a:gd name="connsiteY0" fmla="*/ 0 h 715190"/>
                    <a:gd name="connsiteX1" fmla="*/ 80457 w 134432"/>
                    <a:gd name="connsiteY1" fmla="*/ 0 h 715190"/>
                    <a:gd name="connsiteX2" fmla="*/ 134432 w 134432"/>
                    <a:gd name="connsiteY2" fmla="*/ 715190 h 715190"/>
                    <a:gd name="connsiteX3" fmla="*/ 53975 w 134432"/>
                    <a:gd name="connsiteY3" fmla="*/ 715190 h 715190"/>
                    <a:gd name="connsiteX4" fmla="*/ 0 w 134432"/>
                    <a:gd name="connsiteY4" fmla="*/ 0 h 715190"/>
                    <a:gd name="connsiteX0" fmla="*/ 0 w 166182"/>
                    <a:gd name="connsiteY0" fmla="*/ 0 h 759640"/>
                    <a:gd name="connsiteX1" fmla="*/ 80457 w 166182"/>
                    <a:gd name="connsiteY1" fmla="*/ 0 h 759640"/>
                    <a:gd name="connsiteX2" fmla="*/ 166182 w 166182"/>
                    <a:gd name="connsiteY2" fmla="*/ 759640 h 759640"/>
                    <a:gd name="connsiteX3" fmla="*/ 53975 w 166182"/>
                    <a:gd name="connsiteY3" fmla="*/ 715190 h 759640"/>
                    <a:gd name="connsiteX4" fmla="*/ 0 w 166182"/>
                    <a:gd name="connsiteY4" fmla="*/ 0 h 759640"/>
                    <a:gd name="connsiteX0" fmla="*/ 0 w 134432"/>
                    <a:gd name="connsiteY0" fmla="*/ 0 h 746940"/>
                    <a:gd name="connsiteX1" fmla="*/ 80457 w 134432"/>
                    <a:gd name="connsiteY1" fmla="*/ 0 h 746940"/>
                    <a:gd name="connsiteX2" fmla="*/ 134432 w 134432"/>
                    <a:gd name="connsiteY2" fmla="*/ 746940 h 746940"/>
                    <a:gd name="connsiteX3" fmla="*/ 53975 w 134432"/>
                    <a:gd name="connsiteY3" fmla="*/ 715190 h 746940"/>
                    <a:gd name="connsiteX4" fmla="*/ 0 w 134432"/>
                    <a:gd name="connsiteY4" fmla="*/ 0 h 746940"/>
                    <a:gd name="connsiteX0" fmla="*/ 0 w 134432"/>
                    <a:gd name="connsiteY0" fmla="*/ 0 h 769165"/>
                    <a:gd name="connsiteX1" fmla="*/ 80457 w 134432"/>
                    <a:gd name="connsiteY1" fmla="*/ 0 h 769165"/>
                    <a:gd name="connsiteX2" fmla="*/ 134432 w 134432"/>
                    <a:gd name="connsiteY2" fmla="*/ 746940 h 769165"/>
                    <a:gd name="connsiteX3" fmla="*/ 53975 w 134432"/>
                    <a:gd name="connsiteY3" fmla="*/ 769165 h 769165"/>
                    <a:gd name="connsiteX4" fmla="*/ 0 w 134432"/>
                    <a:gd name="connsiteY4" fmla="*/ 0 h 7691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432" h="769165">
                      <a:moveTo>
                        <a:pt x="0" y="0"/>
                      </a:moveTo>
                      <a:lnTo>
                        <a:pt x="80457" y="0"/>
                      </a:lnTo>
                      <a:lnTo>
                        <a:pt x="134432" y="746940"/>
                      </a:lnTo>
                      <a:lnTo>
                        <a:pt x="53975" y="76916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" name="Retângulo 43"/>
                <p:cNvSpPr/>
                <p:nvPr/>
              </p:nvSpPr>
              <p:spPr>
                <a:xfrm>
                  <a:off x="4023466" y="5085292"/>
                  <a:ext cx="123084" cy="696140"/>
                </a:xfrm>
                <a:custGeom>
                  <a:avLst/>
                  <a:gdLst>
                    <a:gd name="connsiteX0" fmla="*/ 0 w 80457"/>
                    <a:gd name="connsiteY0" fmla="*/ 0 h 718365"/>
                    <a:gd name="connsiteX1" fmla="*/ 80457 w 80457"/>
                    <a:gd name="connsiteY1" fmla="*/ 0 h 718365"/>
                    <a:gd name="connsiteX2" fmla="*/ 80457 w 80457"/>
                    <a:gd name="connsiteY2" fmla="*/ 718365 h 718365"/>
                    <a:gd name="connsiteX3" fmla="*/ 0 w 80457"/>
                    <a:gd name="connsiteY3" fmla="*/ 718365 h 718365"/>
                    <a:gd name="connsiteX4" fmla="*/ 0 w 80457"/>
                    <a:gd name="connsiteY4" fmla="*/ 0 h 718365"/>
                    <a:gd name="connsiteX0" fmla="*/ 0 w 115382"/>
                    <a:gd name="connsiteY0" fmla="*/ 0 h 718365"/>
                    <a:gd name="connsiteX1" fmla="*/ 115382 w 115382"/>
                    <a:gd name="connsiteY1" fmla="*/ 38100 h 718365"/>
                    <a:gd name="connsiteX2" fmla="*/ 80457 w 115382"/>
                    <a:gd name="connsiteY2" fmla="*/ 718365 h 718365"/>
                    <a:gd name="connsiteX3" fmla="*/ 0 w 115382"/>
                    <a:gd name="connsiteY3" fmla="*/ 718365 h 718365"/>
                    <a:gd name="connsiteX4" fmla="*/ 0 w 115382"/>
                    <a:gd name="connsiteY4" fmla="*/ 0 h 718365"/>
                    <a:gd name="connsiteX0" fmla="*/ 41275 w 115382"/>
                    <a:gd name="connsiteY0" fmla="*/ 0 h 696140"/>
                    <a:gd name="connsiteX1" fmla="*/ 115382 w 115382"/>
                    <a:gd name="connsiteY1" fmla="*/ 15875 h 696140"/>
                    <a:gd name="connsiteX2" fmla="*/ 80457 w 115382"/>
                    <a:gd name="connsiteY2" fmla="*/ 696140 h 696140"/>
                    <a:gd name="connsiteX3" fmla="*/ 0 w 115382"/>
                    <a:gd name="connsiteY3" fmla="*/ 696140 h 696140"/>
                    <a:gd name="connsiteX4" fmla="*/ 41275 w 115382"/>
                    <a:gd name="connsiteY4" fmla="*/ 0 h 696140"/>
                    <a:gd name="connsiteX0" fmla="*/ 41275 w 115382"/>
                    <a:gd name="connsiteY0" fmla="*/ 0 h 696140"/>
                    <a:gd name="connsiteX1" fmla="*/ 115382 w 115382"/>
                    <a:gd name="connsiteY1" fmla="*/ 15875 h 696140"/>
                    <a:gd name="connsiteX2" fmla="*/ 104034 w 115382"/>
                    <a:gd name="connsiteY2" fmla="*/ 317500 h 696140"/>
                    <a:gd name="connsiteX3" fmla="*/ 80457 w 115382"/>
                    <a:gd name="connsiteY3" fmla="*/ 696140 h 696140"/>
                    <a:gd name="connsiteX4" fmla="*/ 0 w 115382"/>
                    <a:gd name="connsiteY4" fmla="*/ 696140 h 696140"/>
                    <a:gd name="connsiteX5" fmla="*/ 41275 w 115382"/>
                    <a:gd name="connsiteY5" fmla="*/ 0 h 696140"/>
                    <a:gd name="connsiteX0" fmla="*/ 41275 w 123084"/>
                    <a:gd name="connsiteY0" fmla="*/ 0 h 696140"/>
                    <a:gd name="connsiteX1" fmla="*/ 115382 w 123084"/>
                    <a:gd name="connsiteY1" fmla="*/ 15875 h 696140"/>
                    <a:gd name="connsiteX2" fmla="*/ 123084 w 123084"/>
                    <a:gd name="connsiteY2" fmla="*/ 320675 h 696140"/>
                    <a:gd name="connsiteX3" fmla="*/ 80457 w 123084"/>
                    <a:gd name="connsiteY3" fmla="*/ 696140 h 696140"/>
                    <a:gd name="connsiteX4" fmla="*/ 0 w 123084"/>
                    <a:gd name="connsiteY4" fmla="*/ 696140 h 696140"/>
                    <a:gd name="connsiteX5" fmla="*/ 41275 w 123084"/>
                    <a:gd name="connsiteY5" fmla="*/ 0 h 6961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3084" h="696140">
                      <a:moveTo>
                        <a:pt x="41275" y="0"/>
                      </a:moveTo>
                      <a:lnTo>
                        <a:pt x="115382" y="15875"/>
                      </a:lnTo>
                      <a:lnTo>
                        <a:pt x="123084" y="320675"/>
                      </a:lnTo>
                      <a:lnTo>
                        <a:pt x="80457" y="696140"/>
                      </a:lnTo>
                      <a:lnTo>
                        <a:pt x="0" y="696140"/>
                      </a:lnTo>
                      <a:lnTo>
                        <a:pt x="41275" y="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" name="Retângulo 44"/>
                <p:cNvSpPr/>
                <p:nvPr/>
              </p:nvSpPr>
              <p:spPr>
                <a:xfrm>
                  <a:off x="3348061" y="5226552"/>
                  <a:ext cx="713505" cy="388218"/>
                </a:xfrm>
                <a:custGeom>
                  <a:avLst/>
                  <a:gdLst>
                    <a:gd name="connsiteX0" fmla="*/ 0 w 643655"/>
                    <a:gd name="connsiteY0" fmla="*/ 0 h 385043"/>
                    <a:gd name="connsiteX1" fmla="*/ 643655 w 643655"/>
                    <a:gd name="connsiteY1" fmla="*/ 0 h 385043"/>
                    <a:gd name="connsiteX2" fmla="*/ 643655 w 643655"/>
                    <a:gd name="connsiteY2" fmla="*/ 385043 h 385043"/>
                    <a:gd name="connsiteX3" fmla="*/ 0 w 643655"/>
                    <a:gd name="connsiteY3" fmla="*/ 385043 h 385043"/>
                    <a:gd name="connsiteX4" fmla="*/ 0 w 643655"/>
                    <a:gd name="connsiteY4" fmla="*/ 0 h 385043"/>
                    <a:gd name="connsiteX0" fmla="*/ 0 w 675405"/>
                    <a:gd name="connsiteY0" fmla="*/ 3175 h 385043"/>
                    <a:gd name="connsiteX1" fmla="*/ 675405 w 675405"/>
                    <a:gd name="connsiteY1" fmla="*/ 0 h 385043"/>
                    <a:gd name="connsiteX2" fmla="*/ 675405 w 675405"/>
                    <a:gd name="connsiteY2" fmla="*/ 385043 h 385043"/>
                    <a:gd name="connsiteX3" fmla="*/ 31750 w 675405"/>
                    <a:gd name="connsiteY3" fmla="*/ 385043 h 385043"/>
                    <a:gd name="connsiteX4" fmla="*/ 0 w 675405"/>
                    <a:gd name="connsiteY4" fmla="*/ 3175 h 385043"/>
                    <a:gd name="connsiteX0" fmla="*/ 0 w 713505"/>
                    <a:gd name="connsiteY0" fmla="*/ 6350 h 388218"/>
                    <a:gd name="connsiteX1" fmla="*/ 713505 w 713505"/>
                    <a:gd name="connsiteY1" fmla="*/ 0 h 388218"/>
                    <a:gd name="connsiteX2" fmla="*/ 675405 w 713505"/>
                    <a:gd name="connsiteY2" fmla="*/ 388218 h 388218"/>
                    <a:gd name="connsiteX3" fmla="*/ 31750 w 713505"/>
                    <a:gd name="connsiteY3" fmla="*/ 388218 h 388218"/>
                    <a:gd name="connsiteX4" fmla="*/ 0 w 713505"/>
                    <a:gd name="connsiteY4" fmla="*/ 6350 h 3882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13505" h="388218">
                      <a:moveTo>
                        <a:pt x="0" y="6350"/>
                      </a:moveTo>
                      <a:lnTo>
                        <a:pt x="713505" y="0"/>
                      </a:lnTo>
                      <a:lnTo>
                        <a:pt x="675405" y="388218"/>
                      </a:lnTo>
                      <a:lnTo>
                        <a:pt x="31750" y="388218"/>
                      </a:lnTo>
                      <a:lnTo>
                        <a:pt x="0" y="6350"/>
                      </a:lnTo>
                      <a:close/>
                    </a:path>
                  </a:pathLst>
                </a:custGeom>
                <a:solidFill>
                  <a:srgbClr val="FFC000"/>
                </a:solidFill>
                <a:ln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</p:grpSp>
        <p:sp>
          <p:nvSpPr>
            <p:cNvPr id="80" name="CaixaDeTexto 79"/>
            <p:cNvSpPr txBox="1"/>
            <p:nvPr/>
          </p:nvSpPr>
          <p:spPr>
            <a:xfrm>
              <a:off x="8673904" y="5009725"/>
              <a:ext cx="12544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Montagem dos Componentes</a:t>
              </a:r>
              <a:endPara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grpSp>
        <p:nvGrpSpPr>
          <p:cNvPr id="89" name="Grupo 88"/>
          <p:cNvGrpSpPr/>
          <p:nvPr/>
        </p:nvGrpSpPr>
        <p:grpSpPr>
          <a:xfrm>
            <a:off x="1079225" y="4458382"/>
            <a:ext cx="3530060" cy="1462281"/>
            <a:chOff x="6398274" y="5195714"/>
            <a:chExt cx="3530060" cy="1462281"/>
          </a:xfrm>
        </p:grpSpPr>
        <p:grpSp>
          <p:nvGrpSpPr>
            <p:cNvPr id="90" name="Grupo 89"/>
            <p:cNvGrpSpPr/>
            <p:nvPr/>
          </p:nvGrpSpPr>
          <p:grpSpPr>
            <a:xfrm>
              <a:off x="6398274" y="5195714"/>
              <a:ext cx="2252551" cy="1462281"/>
              <a:chOff x="3247190" y="4684833"/>
              <a:chExt cx="2252551" cy="1462281"/>
            </a:xfrm>
          </p:grpSpPr>
          <p:cxnSp>
            <p:nvCxnSpPr>
              <p:cNvPr id="92" name="Conector de seta reta 91"/>
              <p:cNvCxnSpPr/>
              <p:nvPr/>
            </p:nvCxnSpPr>
            <p:spPr>
              <a:xfrm>
                <a:off x="3254063" y="4946443"/>
                <a:ext cx="2245678" cy="0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Conector reto 92"/>
              <p:cNvCxnSpPr/>
              <p:nvPr/>
            </p:nvCxnSpPr>
            <p:spPr>
              <a:xfrm flipV="1">
                <a:off x="5499741" y="4878702"/>
                <a:ext cx="0" cy="3979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Conector reto 93"/>
              <p:cNvCxnSpPr/>
              <p:nvPr/>
            </p:nvCxnSpPr>
            <p:spPr>
              <a:xfrm flipV="1">
                <a:off x="3247190" y="4878702"/>
                <a:ext cx="0" cy="397936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CaixaDeTexto 94"/>
              <p:cNvSpPr txBox="1"/>
              <p:nvPr/>
            </p:nvSpPr>
            <p:spPr>
              <a:xfrm>
                <a:off x="3698411" y="4684833"/>
                <a:ext cx="125443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100" b="1" dirty="0" smtClean="0">
                    <a:solidFill>
                      <a:prstClr val="black">
                        <a:lumMod val="65000"/>
                        <a:lumOff val="35000"/>
                      </a:prstClr>
                    </a:solidFill>
                  </a:rPr>
                  <a:t>Medida</a:t>
                </a:r>
                <a:endParaRPr lang="pt-BR" sz="1100" b="1" dirty="0">
                  <a:solidFill>
                    <a:prstClr val="black">
                      <a:lumMod val="65000"/>
                      <a:lumOff val="35000"/>
                    </a:prstClr>
                  </a:solidFill>
                </a:endParaRPr>
              </a:p>
            </p:txBody>
          </p:sp>
          <p:grpSp>
            <p:nvGrpSpPr>
              <p:cNvPr id="96" name="Grupo 95"/>
              <p:cNvGrpSpPr/>
              <p:nvPr/>
            </p:nvGrpSpPr>
            <p:grpSpPr>
              <a:xfrm>
                <a:off x="3261397" y="5374773"/>
                <a:ext cx="2226874" cy="772341"/>
                <a:chOff x="3313430" y="5063066"/>
                <a:chExt cx="2226874" cy="772341"/>
              </a:xfrm>
            </p:grpSpPr>
            <p:grpSp>
              <p:nvGrpSpPr>
                <p:cNvPr id="97" name="Grupo 96"/>
                <p:cNvGrpSpPr/>
                <p:nvPr/>
              </p:nvGrpSpPr>
              <p:grpSpPr>
                <a:xfrm>
                  <a:off x="4180734" y="5063066"/>
                  <a:ext cx="1359570" cy="718365"/>
                  <a:chOff x="4393177" y="5063066"/>
                  <a:chExt cx="1359570" cy="718365"/>
                </a:xfrm>
              </p:grpSpPr>
              <p:sp>
                <p:nvSpPr>
                  <p:cNvPr id="102" name="Retângulo 39"/>
                  <p:cNvSpPr/>
                  <p:nvPr/>
                </p:nvSpPr>
                <p:spPr>
                  <a:xfrm>
                    <a:off x="4393177" y="5063066"/>
                    <a:ext cx="121732" cy="718365"/>
                  </a:xfrm>
                  <a:custGeom>
                    <a:avLst/>
                    <a:gdLst>
                      <a:gd name="connsiteX0" fmla="*/ 0 w 80457"/>
                      <a:gd name="connsiteY0" fmla="*/ 0 h 718365"/>
                      <a:gd name="connsiteX1" fmla="*/ 80457 w 80457"/>
                      <a:gd name="connsiteY1" fmla="*/ 0 h 718365"/>
                      <a:gd name="connsiteX2" fmla="*/ 80457 w 80457"/>
                      <a:gd name="connsiteY2" fmla="*/ 718365 h 718365"/>
                      <a:gd name="connsiteX3" fmla="*/ 0 w 80457"/>
                      <a:gd name="connsiteY3" fmla="*/ 718365 h 718365"/>
                      <a:gd name="connsiteX4" fmla="*/ 0 w 80457"/>
                      <a:gd name="connsiteY4" fmla="*/ 0 h 718365"/>
                      <a:gd name="connsiteX0" fmla="*/ 41275 w 121732"/>
                      <a:gd name="connsiteY0" fmla="*/ 0 h 718365"/>
                      <a:gd name="connsiteX1" fmla="*/ 121732 w 121732"/>
                      <a:gd name="connsiteY1" fmla="*/ 0 h 718365"/>
                      <a:gd name="connsiteX2" fmla="*/ 121732 w 121732"/>
                      <a:gd name="connsiteY2" fmla="*/ 718365 h 718365"/>
                      <a:gd name="connsiteX3" fmla="*/ 0 w 121732"/>
                      <a:gd name="connsiteY3" fmla="*/ 718365 h 718365"/>
                      <a:gd name="connsiteX4" fmla="*/ 41275 w 121732"/>
                      <a:gd name="connsiteY4" fmla="*/ 0 h 71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732" h="718365">
                        <a:moveTo>
                          <a:pt x="41275" y="0"/>
                        </a:moveTo>
                        <a:lnTo>
                          <a:pt x="121732" y="0"/>
                        </a:lnTo>
                        <a:lnTo>
                          <a:pt x="121732" y="718365"/>
                        </a:lnTo>
                        <a:lnTo>
                          <a:pt x="0" y="718365"/>
                        </a:lnTo>
                        <a:lnTo>
                          <a:pt x="41275" y="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" name="Retângulo 40"/>
                  <p:cNvSpPr/>
                  <p:nvPr/>
                </p:nvSpPr>
                <p:spPr>
                  <a:xfrm>
                    <a:off x="5618315" y="5063066"/>
                    <a:ext cx="134432" cy="718365"/>
                  </a:xfrm>
                  <a:custGeom>
                    <a:avLst/>
                    <a:gdLst>
                      <a:gd name="connsiteX0" fmla="*/ 0 w 80457"/>
                      <a:gd name="connsiteY0" fmla="*/ 0 h 718365"/>
                      <a:gd name="connsiteX1" fmla="*/ 80457 w 80457"/>
                      <a:gd name="connsiteY1" fmla="*/ 0 h 718365"/>
                      <a:gd name="connsiteX2" fmla="*/ 80457 w 80457"/>
                      <a:gd name="connsiteY2" fmla="*/ 718365 h 718365"/>
                      <a:gd name="connsiteX3" fmla="*/ 0 w 80457"/>
                      <a:gd name="connsiteY3" fmla="*/ 718365 h 718365"/>
                      <a:gd name="connsiteX4" fmla="*/ 0 w 80457"/>
                      <a:gd name="connsiteY4" fmla="*/ 0 h 718365"/>
                      <a:gd name="connsiteX0" fmla="*/ 0 w 134432"/>
                      <a:gd name="connsiteY0" fmla="*/ 0 h 718365"/>
                      <a:gd name="connsiteX1" fmla="*/ 134432 w 134432"/>
                      <a:gd name="connsiteY1" fmla="*/ 0 h 718365"/>
                      <a:gd name="connsiteX2" fmla="*/ 80457 w 134432"/>
                      <a:gd name="connsiteY2" fmla="*/ 718365 h 718365"/>
                      <a:gd name="connsiteX3" fmla="*/ 0 w 134432"/>
                      <a:gd name="connsiteY3" fmla="*/ 718365 h 718365"/>
                      <a:gd name="connsiteX4" fmla="*/ 0 w 134432"/>
                      <a:gd name="connsiteY4" fmla="*/ 0 h 7183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432" h="718365">
                        <a:moveTo>
                          <a:pt x="0" y="0"/>
                        </a:moveTo>
                        <a:lnTo>
                          <a:pt x="134432" y="0"/>
                        </a:lnTo>
                        <a:lnTo>
                          <a:pt x="80457" y="718365"/>
                        </a:lnTo>
                        <a:lnTo>
                          <a:pt x="0" y="7183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" name="Retângulo 41"/>
                  <p:cNvSpPr/>
                  <p:nvPr/>
                </p:nvSpPr>
                <p:spPr>
                  <a:xfrm>
                    <a:off x="4514909" y="5229728"/>
                    <a:ext cx="1103405" cy="385420"/>
                  </a:xfrm>
                  <a:custGeom>
                    <a:avLst/>
                    <a:gdLst>
                      <a:gd name="connsiteX0" fmla="*/ 0 w 1103405"/>
                      <a:gd name="connsiteY0" fmla="*/ 0 h 385043"/>
                      <a:gd name="connsiteX1" fmla="*/ 1103405 w 1103405"/>
                      <a:gd name="connsiteY1" fmla="*/ 0 h 385043"/>
                      <a:gd name="connsiteX2" fmla="*/ 1103405 w 1103405"/>
                      <a:gd name="connsiteY2" fmla="*/ 385043 h 385043"/>
                      <a:gd name="connsiteX3" fmla="*/ 0 w 1103405"/>
                      <a:gd name="connsiteY3" fmla="*/ 385043 h 385043"/>
                      <a:gd name="connsiteX4" fmla="*/ 0 w 1103405"/>
                      <a:gd name="connsiteY4" fmla="*/ 0 h 385043"/>
                      <a:gd name="connsiteX0" fmla="*/ 0 w 1103405"/>
                      <a:gd name="connsiteY0" fmla="*/ 4735 h 389778"/>
                      <a:gd name="connsiteX1" fmla="*/ 431000 w 1103405"/>
                      <a:gd name="connsiteY1" fmla="*/ 0 h 389778"/>
                      <a:gd name="connsiteX2" fmla="*/ 1103405 w 1103405"/>
                      <a:gd name="connsiteY2" fmla="*/ 4735 h 389778"/>
                      <a:gd name="connsiteX3" fmla="*/ 1103405 w 1103405"/>
                      <a:gd name="connsiteY3" fmla="*/ 389778 h 389778"/>
                      <a:gd name="connsiteX4" fmla="*/ 0 w 1103405"/>
                      <a:gd name="connsiteY4" fmla="*/ 389778 h 389778"/>
                      <a:gd name="connsiteX5" fmla="*/ 0 w 1103405"/>
                      <a:gd name="connsiteY5" fmla="*/ 4735 h 389778"/>
                      <a:gd name="connsiteX0" fmla="*/ 0 w 1103405"/>
                      <a:gd name="connsiteY0" fmla="*/ 0 h 385043"/>
                      <a:gd name="connsiteX1" fmla="*/ 437350 w 1103405"/>
                      <a:gd name="connsiteY1" fmla="*/ 17490 h 385043"/>
                      <a:gd name="connsiteX2" fmla="*/ 1103405 w 1103405"/>
                      <a:gd name="connsiteY2" fmla="*/ 0 h 385043"/>
                      <a:gd name="connsiteX3" fmla="*/ 1103405 w 1103405"/>
                      <a:gd name="connsiteY3" fmla="*/ 385043 h 385043"/>
                      <a:gd name="connsiteX4" fmla="*/ 0 w 1103405"/>
                      <a:gd name="connsiteY4" fmla="*/ 385043 h 385043"/>
                      <a:gd name="connsiteX5" fmla="*/ 0 w 1103405"/>
                      <a:gd name="connsiteY5" fmla="*/ 0 h 385043"/>
                      <a:gd name="connsiteX0" fmla="*/ 0 w 1103405"/>
                      <a:gd name="connsiteY0" fmla="*/ 0 h 385790"/>
                      <a:gd name="connsiteX1" fmla="*/ 437350 w 1103405"/>
                      <a:gd name="connsiteY1" fmla="*/ 17490 h 385790"/>
                      <a:gd name="connsiteX2" fmla="*/ 1103405 w 1103405"/>
                      <a:gd name="connsiteY2" fmla="*/ 0 h 385790"/>
                      <a:gd name="connsiteX3" fmla="*/ 1103405 w 1103405"/>
                      <a:gd name="connsiteY3" fmla="*/ 385043 h 385790"/>
                      <a:gd name="connsiteX4" fmla="*/ 792950 w 1103405"/>
                      <a:gd name="connsiteY4" fmla="*/ 385790 h 385790"/>
                      <a:gd name="connsiteX5" fmla="*/ 0 w 1103405"/>
                      <a:gd name="connsiteY5" fmla="*/ 385043 h 385790"/>
                      <a:gd name="connsiteX6" fmla="*/ 0 w 1103405"/>
                      <a:gd name="connsiteY6" fmla="*/ 0 h 385790"/>
                      <a:gd name="connsiteX0" fmla="*/ 0 w 1103405"/>
                      <a:gd name="connsiteY0" fmla="*/ 0 h 385043"/>
                      <a:gd name="connsiteX1" fmla="*/ 437350 w 1103405"/>
                      <a:gd name="connsiteY1" fmla="*/ 17490 h 385043"/>
                      <a:gd name="connsiteX2" fmla="*/ 1103405 w 1103405"/>
                      <a:gd name="connsiteY2" fmla="*/ 0 h 385043"/>
                      <a:gd name="connsiteX3" fmla="*/ 1103405 w 1103405"/>
                      <a:gd name="connsiteY3" fmla="*/ 385043 h 385043"/>
                      <a:gd name="connsiteX4" fmla="*/ 792950 w 1103405"/>
                      <a:gd name="connsiteY4" fmla="*/ 366740 h 385043"/>
                      <a:gd name="connsiteX5" fmla="*/ 0 w 1103405"/>
                      <a:gd name="connsiteY5" fmla="*/ 385043 h 385043"/>
                      <a:gd name="connsiteX6" fmla="*/ 0 w 1103405"/>
                      <a:gd name="connsiteY6" fmla="*/ 0 h 385043"/>
                      <a:gd name="connsiteX0" fmla="*/ 0 w 1103405"/>
                      <a:gd name="connsiteY0" fmla="*/ 0 h 385420"/>
                      <a:gd name="connsiteX1" fmla="*/ 437350 w 1103405"/>
                      <a:gd name="connsiteY1" fmla="*/ 17490 h 385420"/>
                      <a:gd name="connsiteX2" fmla="*/ 1103405 w 1103405"/>
                      <a:gd name="connsiteY2" fmla="*/ 0 h 385420"/>
                      <a:gd name="connsiteX3" fmla="*/ 1103405 w 1103405"/>
                      <a:gd name="connsiteY3" fmla="*/ 385043 h 385420"/>
                      <a:gd name="connsiteX4" fmla="*/ 792950 w 1103405"/>
                      <a:gd name="connsiteY4" fmla="*/ 366740 h 385420"/>
                      <a:gd name="connsiteX5" fmla="*/ 0 w 1103405"/>
                      <a:gd name="connsiteY5" fmla="*/ 385043 h 385420"/>
                      <a:gd name="connsiteX6" fmla="*/ 0 w 1103405"/>
                      <a:gd name="connsiteY6" fmla="*/ 0 h 3854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03405" h="385420">
                        <a:moveTo>
                          <a:pt x="0" y="0"/>
                        </a:moveTo>
                        <a:lnTo>
                          <a:pt x="437350" y="17490"/>
                        </a:lnTo>
                        <a:lnTo>
                          <a:pt x="1103405" y="0"/>
                        </a:lnTo>
                        <a:lnTo>
                          <a:pt x="1103405" y="385043"/>
                        </a:lnTo>
                        <a:lnTo>
                          <a:pt x="792950" y="366740"/>
                        </a:lnTo>
                        <a:cubicBezTo>
                          <a:pt x="423858" y="398241"/>
                          <a:pt x="264317" y="378942"/>
                          <a:pt x="0" y="38504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5">
                      <a:lumMod val="75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" name="Grupo 97"/>
                <p:cNvGrpSpPr/>
                <p:nvPr/>
              </p:nvGrpSpPr>
              <p:grpSpPr>
                <a:xfrm>
                  <a:off x="3313430" y="5066242"/>
                  <a:ext cx="901172" cy="769165"/>
                  <a:chOff x="3279562" y="5066242"/>
                  <a:chExt cx="901172" cy="769165"/>
                </a:xfrm>
              </p:grpSpPr>
              <p:sp>
                <p:nvSpPr>
                  <p:cNvPr id="99" name="Retângulo 42"/>
                  <p:cNvSpPr/>
                  <p:nvPr/>
                </p:nvSpPr>
                <p:spPr>
                  <a:xfrm>
                    <a:off x="3279562" y="5066242"/>
                    <a:ext cx="134432" cy="769165"/>
                  </a:xfrm>
                  <a:custGeom>
                    <a:avLst/>
                    <a:gdLst>
                      <a:gd name="connsiteX0" fmla="*/ 0 w 80457"/>
                      <a:gd name="connsiteY0" fmla="*/ 0 h 718365"/>
                      <a:gd name="connsiteX1" fmla="*/ 80457 w 80457"/>
                      <a:gd name="connsiteY1" fmla="*/ 0 h 718365"/>
                      <a:gd name="connsiteX2" fmla="*/ 80457 w 80457"/>
                      <a:gd name="connsiteY2" fmla="*/ 718365 h 718365"/>
                      <a:gd name="connsiteX3" fmla="*/ 0 w 80457"/>
                      <a:gd name="connsiteY3" fmla="*/ 718365 h 718365"/>
                      <a:gd name="connsiteX4" fmla="*/ 0 w 80457"/>
                      <a:gd name="connsiteY4" fmla="*/ 0 h 718365"/>
                      <a:gd name="connsiteX0" fmla="*/ 0 w 134432"/>
                      <a:gd name="connsiteY0" fmla="*/ 3175 h 718365"/>
                      <a:gd name="connsiteX1" fmla="*/ 134432 w 134432"/>
                      <a:gd name="connsiteY1" fmla="*/ 0 h 718365"/>
                      <a:gd name="connsiteX2" fmla="*/ 134432 w 134432"/>
                      <a:gd name="connsiteY2" fmla="*/ 718365 h 718365"/>
                      <a:gd name="connsiteX3" fmla="*/ 53975 w 134432"/>
                      <a:gd name="connsiteY3" fmla="*/ 718365 h 718365"/>
                      <a:gd name="connsiteX4" fmla="*/ 0 w 134432"/>
                      <a:gd name="connsiteY4" fmla="*/ 3175 h 718365"/>
                      <a:gd name="connsiteX0" fmla="*/ 0 w 134432"/>
                      <a:gd name="connsiteY0" fmla="*/ 0 h 715190"/>
                      <a:gd name="connsiteX1" fmla="*/ 80457 w 134432"/>
                      <a:gd name="connsiteY1" fmla="*/ 0 h 715190"/>
                      <a:gd name="connsiteX2" fmla="*/ 134432 w 134432"/>
                      <a:gd name="connsiteY2" fmla="*/ 715190 h 715190"/>
                      <a:gd name="connsiteX3" fmla="*/ 53975 w 134432"/>
                      <a:gd name="connsiteY3" fmla="*/ 715190 h 715190"/>
                      <a:gd name="connsiteX4" fmla="*/ 0 w 134432"/>
                      <a:gd name="connsiteY4" fmla="*/ 0 h 715190"/>
                      <a:gd name="connsiteX0" fmla="*/ 0 w 166182"/>
                      <a:gd name="connsiteY0" fmla="*/ 0 h 759640"/>
                      <a:gd name="connsiteX1" fmla="*/ 80457 w 166182"/>
                      <a:gd name="connsiteY1" fmla="*/ 0 h 759640"/>
                      <a:gd name="connsiteX2" fmla="*/ 166182 w 166182"/>
                      <a:gd name="connsiteY2" fmla="*/ 759640 h 759640"/>
                      <a:gd name="connsiteX3" fmla="*/ 53975 w 166182"/>
                      <a:gd name="connsiteY3" fmla="*/ 715190 h 759640"/>
                      <a:gd name="connsiteX4" fmla="*/ 0 w 166182"/>
                      <a:gd name="connsiteY4" fmla="*/ 0 h 759640"/>
                      <a:gd name="connsiteX0" fmla="*/ 0 w 134432"/>
                      <a:gd name="connsiteY0" fmla="*/ 0 h 746940"/>
                      <a:gd name="connsiteX1" fmla="*/ 80457 w 134432"/>
                      <a:gd name="connsiteY1" fmla="*/ 0 h 746940"/>
                      <a:gd name="connsiteX2" fmla="*/ 134432 w 134432"/>
                      <a:gd name="connsiteY2" fmla="*/ 746940 h 746940"/>
                      <a:gd name="connsiteX3" fmla="*/ 53975 w 134432"/>
                      <a:gd name="connsiteY3" fmla="*/ 715190 h 746940"/>
                      <a:gd name="connsiteX4" fmla="*/ 0 w 134432"/>
                      <a:gd name="connsiteY4" fmla="*/ 0 h 746940"/>
                      <a:gd name="connsiteX0" fmla="*/ 0 w 134432"/>
                      <a:gd name="connsiteY0" fmla="*/ 0 h 769165"/>
                      <a:gd name="connsiteX1" fmla="*/ 80457 w 134432"/>
                      <a:gd name="connsiteY1" fmla="*/ 0 h 769165"/>
                      <a:gd name="connsiteX2" fmla="*/ 134432 w 134432"/>
                      <a:gd name="connsiteY2" fmla="*/ 746940 h 769165"/>
                      <a:gd name="connsiteX3" fmla="*/ 53975 w 134432"/>
                      <a:gd name="connsiteY3" fmla="*/ 769165 h 769165"/>
                      <a:gd name="connsiteX4" fmla="*/ 0 w 134432"/>
                      <a:gd name="connsiteY4" fmla="*/ 0 h 76916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34432" h="769165">
                        <a:moveTo>
                          <a:pt x="0" y="0"/>
                        </a:moveTo>
                        <a:lnTo>
                          <a:pt x="80457" y="0"/>
                        </a:lnTo>
                        <a:lnTo>
                          <a:pt x="134432" y="746940"/>
                        </a:lnTo>
                        <a:lnTo>
                          <a:pt x="53975" y="769165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" name="Retângulo 43"/>
                  <p:cNvSpPr/>
                  <p:nvPr/>
                </p:nvSpPr>
                <p:spPr>
                  <a:xfrm>
                    <a:off x="4057650" y="5085292"/>
                    <a:ext cx="123084" cy="696140"/>
                  </a:xfrm>
                  <a:custGeom>
                    <a:avLst/>
                    <a:gdLst>
                      <a:gd name="connsiteX0" fmla="*/ 0 w 80457"/>
                      <a:gd name="connsiteY0" fmla="*/ 0 h 718365"/>
                      <a:gd name="connsiteX1" fmla="*/ 80457 w 80457"/>
                      <a:gd name="connsiteY1" fmla="*/ 0 h 718365"/>
                      <a:gd name="connsiteX2" fmla="*/ 80457 w 80457"/>
                      <a:gd name="connsiteY2" fmla="*/ 718365 h 718365"/>
                      <a:gd name="connsiteX3" fmla="*/ 0 w 80457"/>
                      <a:gd name="connsiteY3" fmla="*/ 718365 h 718365"/>
                      <a:gd name="connsiteX4" fmla="*/ 0 w 80457"/>
                      <a:gd name="connsiteY4" fmla="*/ 0 h 718365"/>
                      <a:gd name="connsiteX0" fmla="*/ 0 w 115382"/>
                      <a:gd name="connsiteY0" fmla="*/ 0 h 718365"/>
                      <a:gd name="connsiteX1" fmla="*/ 115382 w 115382"/>
                      <a:gd name="connsiteY1" fmla="*/ 38100 h 718365"/>
                      <a:gd name="connsiteX2" fmla="*/ 80457 w 115382"/>
                      <a:gd name="connsiteY2" fmla="*/ 718365 h 718365"/>
                      <a:gd name="connsiteX3" fmla="*/ 0 w 115382"/>
                      <a:gd name="connsiteY3" fmla="*/ 718365 h 718365"/>
                      <a:gd name="connsiteX4" fmla="*/ 0 w 115382"/>
                      <a:gd name="connsiteY4" fmla="*/ 0 h 718365"/>
                      <a:gd name="connsiteX0" fmla="*/ 41275 w 115382"/>
                      <a:gd name="connsiteY0" fmla="*/ 0 h 696140"/>
                      <a:gd name="connsiteX1" fmla="*/ 115382 w 115382"/>
                      <a:gd name="connsiteY1" fmla="*/ 15875 h 696140"/>
                      <a:gd name="connsiteX2" fmla="*/ 80457 w 115382"/>
                      <a:gd name="connsiteY2" fmla="*/ 696140 h 696140"/>
                      <a:gd name="connsiteX3" fmla="*/ 0 w 115382"/>
                      <a:gd name="connsiteY3" fmla="*/ 696140 h 696140"/>
                      <a:gd name="connsiteX4" fmla="*/ 41275 w 115382"/>
                      <a:gd name="connsiteY4" fmla="*/ 0 h 696140"/>
                      <a:gd name="connsiteX0" fmla="*/ 41275 w 115382"/>
                      <a:gd name="connsiteY0" fmla="*/ 0 h 696140"/>
                      <a:gd name="connsiteX1" fmla="*/ 115382 w 115382"/>
                      <a:gd name="connsiteY1" fmla="*/ 15875 h 696140"/>
                      <a:gd name="connsiteX2" fmla="*/ 104034 w 115382"/>
                      <a:gd name="connsiteY2" fmla="*/ 317500 h 696140"/>
                      <a:gd name="connsiteX3" fmla="*/ 80457 w 115382"/>
                      <a:gd name="connsiteY3" fmla="*/ 696140 h 696140"/>
                      <a:gd name="connsiteX4" fmla="*/ 0 w 115382"/>
                      <a:gd name="connsiteY4" fmla="*/ 696140 h 696140"/>
                      <a:gd name="connsiteX5" fmla="*/ 41275 w 115382"/>
                      <a:gd name="connsiteY5" fmla="*/ 0 h 696140"/>
                      <a:gd name="connsiteX0" fmla="*/ 41275 w 123084"/>
                      <a:gd name="connsiteY0" fmla="*/ 0 h 696140"/>
                      <a:gd name="connsiteX1" fmla="*/ 115382 w 123084"/>
                      <a:gd name="connsiteY1" fmla="*/ 15875 h 696140"/>
                      <a:gd name="connsiteX2" fmla="*/ 123084 w 123084"/>
                      <a:gd name="connsiteY2" fmla="*/ 320675 h 696140"/>
                      <a:gd name="connsiteX3" fmla="*/ 80457 w 123084"/>
                      <a:gd name="connsiteY3" fmla="*/ 696140 h 696140"/>
                      <a:gd name="connsiteX4" fmla="*/ 0 w 123084"/>
                      <a:gd name="connsiteY4" fmla="*/ 696140 h 696140"/>
                      <a:gd name="connsiteX5" fmla="*/ 41275 w 123084"/>
                      <a:gd name="connsiteY5" fmla="*/ 0 h 696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123084" h="696140">
                        <a:moveTo>
                          <a:pt x="41275" y="0"/>
                        </a:moveTo>
                        <a:lnTo>
                          <a:pt x="115382" y="15875"/>
                        </a:lnTo>
                        <a:lnTo>
                          <a:pt x="123084" y="320675"/>
                        </a:lnTo>
                        <a:lnTo>
                          <a:pt x="80457" y="696140"/>
                        </a:lnTo>
                        <a:lnTo>
                          <a:pt x="0" y="696140"/>
                        </a:lnTo>
                        <a:lnTo>
                          <a:pt x="41275" y="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" name="Retângulo 44"/>
                  <p:cNvSpPr/>
                  <p:nvPr/>
                </p:nvSpPr>
                <p:spPr>
                  <a:xfrm>
                    <a:off x="3382245" y="5226552"/>
                    <a:ext cx="713505" cy="388218"/>
                  </a:xfrm>
                  <a:custGeom>
                    <a:avLst/>
                    <a:gdLst>
                      <a:gd name="connsiteX0" fmla="*/ 0 w 643655"/>
                      <a:gd name="connsiteY0" fmla="*/ 0 h 385043"/>
                      <a:gd name="connsiteX1" fmla="*/ 643655 w 643655"/>
                      <a:gd name="connsiteY1" fmla="*/ 0 h 385043"/>
                      <a:gd name="connsiteX2" fmla="*/ 643655 w 643655"/>
                      <a:gd name="connsiteY2" fmla="*/ 385043 h 385043"/>
                      <a:gd name="connsiteX3" fmla="*/ 0 w 643655"/>
                      <a:gd name="connsiteY3" fmla="*/ 385043 h 385043"/>
                      <a:gd name="connsiteX4" fmla="*/ 0 w 643655"/>
                      <a:gd name="connsiteY4" fmla="*/ 0 h 385043"/>
                      <a:gd name="connsiteX0" fmla="*/ 0 w 675405"/>
                      <a:gd name="connsiteY0" fmla="*/ 3175 h 385043"/>
                      <a:gd name="connsiteX1" fmla="*/ 675405 w 675405"/>
                      <a:gd name="connsiteY1" fmla="*/ 0 h 385043"/>
                      <a:gd name="connsiteX2" fmla="*/ 675405 w 675405"/>
                      <a:gd name="connsiteY2" fmla="*/ 385043 h 385043"/>
                      <a:gd name="connsiteX3" fmla="*/ 31750 w 675405"/>
                      <a:gd name="connsiteY3" fmla="*/ 385043 h 385043"/>
                      <a:gd name="connsiteX4" fmla="*/ 0 w 675405"/>
                      <a:gd name="connsiteY4" fmla="*/ 3175 h 385043"/>
                      <a:gd name="connsiteX0" fmla="*/ 0 w 713505"/>
                      <a:gd name="connsiteY0" fmla="*/ 6350 h 388218"/>
                      <a:gd name="connsiteX1" fmla="*/ 713505 w 713505"/>
                      <a:gd name="connsiteY1" fmla="*/ 0 h 388218"/>
                      <a:gd name="connsiteX2" fmla="*/ 675405 w 713505"/>
                      <a:gd name="connsiteY2" fmla="*/ 388218 h 388218"/>
                      <a:gd name="connsiteX3" fmla="*/ 31750 w 713505"/>
                      <a:gd name="connsiteY3" fmla="*/ 388218 h 388218"/>
                      <a:gd name="connsiteX4" fmla="*/ 0 w 713505"/>
                      <a:gd name="connsiteY4" fmla="*/ 6350 h 38821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13505" h="388218">
                        <a:moveTo>
                          <a:pt x="0" y="6350"/>
                        </a:moveTo>
                        <a:lnTo>
                          <a:pt x="713505" y="0"/>
                        </a:lnTo>
                        <a:lnTo>
                          <a:pt x="675405" y="388218"/>
                        </a:lnTo>
                        <a:lnTo>
                          <a:pt x="31750" y="388218"/>
                        </a:lnTo>
                        <a:lnTo>
                          <a:pt x="0" y="6350"/>
                        </a:lnTo>
                        <a:close/>
                      </a:path>
                    </a:pathLst>
                  </a:custGeom>
                  <a:solidFill>
                    <a:srgbClr val="FFC000"/>
                  </a:solidFill>
                  <a:ln>
                    <a:solidFill>
                      <a:schemeClr val="tx1">
                        <a:lumMod val="50000"/>
                        <a:lumOff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sp>
          <p:nvSpPr>
            <p:cNvPr id="91" name="CaixaDeTexto 90"/>
            <p:cNvSpPr txBox="1"/>
            <p:nvPr/>
          </p:nvSpPr>
          <p:spPr>
            <a:xfrm>
              <a:off x="8673904" y="6027805"/>
              <a:ext cx="125443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100" b="1" dirty="0" smtClean="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Extrair medida de montagem</a:t>
              </a:r>
              <a:endPara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</p:grpSp>
      <p:pic>
        <p:nvPicPr>
          <p:cNvPr id="106" name="Picture 9" descr="Resultado de imagem para looping ic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070" y="4336366"/>
            <a:ext cx="715214" cy="715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tângulo 106"/>
          <p:cNvSpPr/>
          <p:nvPr/>
        </p:nvSpPr>
        <p:spPr>
          <a:xfrm>
            <a:off x="5181600" y="1549316"/>
            <a:ext cx="6800305" cy="646331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pt-BR" b="1" dirty="0">
                <a:solidFill>
                  <a:schemeClr val="bg1"/>
                </a:solidFill>
              </a:rPr>
              <a:t>Modelo virtual para simulação </a:t>
            </a:r>
            <a:r>
              <a:rPr lang="pt-BR" b="1" dirty="0" smtClean="0">
                <a:solidFill>
                  <a:schemeClr val="bg1"/>
                </a:solidFill>
              </a:rPr>
              <a:t>de </a:t>
            </a:r>
            <a:r>
              <a:rPr lang="pt-BR" b="1" dirty="0">
                <a:solidFill>
                  <a:schemeClr val="bg1"/>
                </a:solidFill>
              </a:rPr>
              <a:t>variações </a:t>
            </a:r>
            <a:endParaRPr lang="pt-BR" b="1" dirty="0" smtClean="0">
              <a:solidFill>
                <a:schemeClr val="bg1"/>
              </a:solidFill>
            </a:endParaRPr>
          </a:p>
          <a:p>
            <a:pPr lvl="0" algn="ctr"/>
            <a:r>
              <a:rPr lang="pt-BR" b="1" dirty="0" smtClean="0">
                <a:solidFill>
                  <a:schemeClr val="bg1"/>
                </a:solidFill>
              </a:rPr>
              <a:t>dimensionais </a:t>
            </a:r>
            <a:r>
              <a:rPr lang="pt-BR" b="1" dirty="0">
                <a:solidFill>
                  <a:schemeClr val="bg1"/>
                </a:solidFill>
              </a:rPr>
              <a:t>e geométricas</a:t>
            </a:r>
          </a:p>
        </p:txBody>
      </p:sp>
      <p:pic>
        <p:nvPicPr>
          <p:cNvPr id="108" name="Picture 2" descr="Resultado de imagem para che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317" y="1549316"/>
            <a:ext cx="261924" cy="26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Resultado de imagem para check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543" y="4391720"/>
            <a:ext cx="261924" cy="261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" name="Retângulo 109"/>
          <p:cNvSpPr/>
          <p:nvPr/>
        </p:nvSpPr>
        <p:spPr>
          <a:xfrm>
            <a:off x="1166570" y="4010585"/>
            <a:ext cx="30149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pt-BR" sz="12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Etapas da simulação de variações</a:t>
            </a:r>
            <a:endParaRPr lang="pt-BR" sz="1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35" y="2300952"/>
            <a:ext cx="6086079" cy="3432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32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/>
          <p:cNvSpPr/>
          <p:nvPr/>
        </p:nvSpPr>
        <p:spPr>
          <a:xfrm>
            <a:off x="0" y="4816639"/>
            <a:ext cx="12192000" cy="204136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Materiais e métodos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ítulo 1"/>
          <p:cNvSpPr txBox="1">
            <a:spLocks/>
          </p:cNvSpPr>
          <p:nvPr/>
        </p:nvSpPr>
        <p:spPr>
          <a:xfrm>
            <a:off x="6744072" y="397606"/>
            <a:ext cx="4880966" cy="8143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uLnTx/>
                <a:uFillTx/>
                <a:latin typeface="Karla" pitchFamily="2" charset="0"/>
                <a:ea typeface="Karla" pitchFamily="2" charset="0"/>
              </a:rPr>
              <a:t>Plataforma PLM para transformação digital</a:t>
            </a:r>
            <a:endParaRPr kumimoji="0" lang="pt-BR" sz="32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uLnTx/>
              <a:uFillTx/>
              <a:latin typeface="Karla" pitchFamily="2" charset="0"/>
              <a:ea typeface="Karla" pitchFamily="2" charset="0"/>
            </a:endParaRPr>
          </a:p>
        </p:txBody>
      </p:sp>
      <p:pic>
        <p:nvPicPr>
          <p:cNvPr id="105" name="Picture 6" descr="Resultado de imagem para digital background"/>
          <p:cNvPicPr>
            <a:picLocks noChangeAspect="1" noChangeArrowheads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0" y="1777864"/>
            <a:ext cx="4714875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Retângulo 110"/>
          <p:cNvSpPr/>
          <p:nvPr/>
        </p:nvSpPr>
        <p:spPr>
          <a:xfrm>
            <a:off x="4927590" y="1777865"/>
            <a:ext cx="6976543" cy="4714875"/>
          </a:xfrm>
          <a:prstGeom prst="rect">
            <a:avLst/>
          </a:prstGeom>
          <a:gradFill>
            <a:gsLst>
              <a:gs pos="0">
                <a:schemeClr val="bg1">
                  <a:lumMod val="75000"/>
                </a:schemeClr>
              </a:gs>
              <a:gs pos="50000">
                <a:schemeClr val="bg1">
                  <a:lumMod val="9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12" name="Grupo 111"/>
          <p:cNvGrpSpPr/>
          <p:nvPr/>
        </p:nvGrpSpPr>
        <p:grpSpPr>
          <a:xfrm>
            <a:off x="249292" y="4746507"/>
            <a:ext cx="4512410" cy="1517497"/>
            <a:chOff x="4303831" y="1931066"/>
            <a:chExt cx="4944203" cy="13640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3" name="Retângulo 112"/>
            <p:cNvSpPr/>
            <p:nvPr/>
          </p:nvSpPr>
          <p:spPr>
            <a:xfrm rot="5400000" flipV="1">
              <a:off x="8461611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4" name="Retângulo 113"/>
            <p:cNvSpPr/>
            <p:nvPr/>
          </p:nvSpPr>
          <p:spPr>
            <a:xfrm flipV="1">
              <a:off x="8104772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5" name="Retângulo 114"/>
            <p:cNvSpPr/>
            <p:nvPr/>
          </p:nvSpPr>
          <p:spPr>
            <a:xfrm flipV="1">
              <a:off x="4303831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6" name="Retângulo 115"/>
            <p:cNvSpPr/>
            <p:nvPr/>
          </p:nvSpPr>
          <p:spPr>
            <a:xfrm rot="5400000" flipV="1">
              <a:off x="6914299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7" name="Retângulo 116"/>
            <p:cNvSpPr/>
            <p:nvPr/>
          </p:nvSpPr>
          <p:spPr>
            <a:xfrm rot="5400000" flipV="1">
              <a:off x="5366985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8" name="Retângulo 117"/>
            <p:cNvSpPr/>
            <p:nvPr/>
          </p:nvSpPr>
          <p:spPr>
            <a:xfrm flipV="1">
              <a:off x="6557460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19" name="Retângulo 118"/>
            <p:cNvSpPr/>
            <p:nvPr/>
          </p:nvSpPr>
          <p:spPr>
            <a:xfrm flipV="1">
              <a:off x="5077488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grpSp>
          <p:nvGrpSpPr>
            <p:cNvPr id="120" name="Grupo 119"/>
            <p:cNvGrpSpPr/>
            <p:nvPr/>
          </p:nvGrpSpPr>
          <p:grpSpPr>
            <a:xfrm>
              <a:off x="4577924" y="1949425"/>
              <a:ext cx="665429" cy="818111"/>
              <a:chOff x="4443240" y="2277533"/>
              <a:chExt cx="665429" cy="818111"/>
            </a:xfrm>
            <a:grpFill/>
          </p:grpSpPr>
          <p:sp>
            <p:nvSpPr>
              <p:cNvPr id="259" name="Retângulo 258"/>
              <p:cNvSpPr/>
              <p:nvPr/>
            </p:nvSpPr>
            <p:spPr>
              <a:xfrm>
                <a:off x="4443240" y="2277533"/>
                <a:ext cx="665429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 smtClean="0"/>
                  <a:t>Geometria</a:t>
                </a:r>
                <a:endParaRPr lang="pt-BR" sz="600" b="1" dirty="0"/>
              </a:p>
            </p:txBody>
          </p:sp>
          <p:sp>
            <p:nvSpPr>
              <p:cNvPr id="260" name="Retângulo 259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61" name="Retângulo 260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62" name="Retângulo 261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63" name="Retângulo 262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64" name="Retângulo 263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65" name="Retângulo 264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66" name="Retângulo 265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67" name="Retângulo 266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68" name="Retângulo 267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69" name="Retângulo 268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0" name="Retângulo 269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1" name="Retângulo 270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2" name="Retângulo 271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3" name="Retângulo 272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4" name="Retângulo 273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5" name="Retângulo 274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6" name="Retângulo 275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7" name="Retângulo 276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8" name="Retângulo 277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79" name="Retângulo 278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80" name="Retângulo 279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81" name="Retângulo 280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82" name="Retângulo 281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83" name="Retângulo 282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84" name="Retângulo 283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121" name="Grupo 120"/>
            <p:cNvGrpSpPr/>
            <p:nvPr/>
          </p:nvGrpSpPr>
          <p:grpSpPr>
            <a:xfrm>
              <a:off x="5367763" y="2454089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233" name="Retângulo 232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 smtClean="0"/>
                  <a:t>Materiais</a:t>
                </a:r>
                <a:endParaRPr lang="pt-BR" sz="600" b="1" dirty="0"/>
              </a:p>
            </p:txBody>
          </p:sp>
          <p:sp>
            <p:nvSpPr>
              <p:cNvPr id="234" name="Retângulo 233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35" name="Retângulo 234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36" name="Retângulo 235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37" name="Retângulo 236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38" name="Retângulo 237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39" name="Retângulo 238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0" name="Retângulo 239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1" name="Retângulo 240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2" name="Retângulo 241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3" name="Retângulo 242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4" name="Retângulo 243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5" name="Retângulo 244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6" name="Retângulo 245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7" name="Retângulo 246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8" name="Retângulo 247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49" name="Retângulo 248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50" name="Retângulo 249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51" name="Retângulo 250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52" name="Retângulo 251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53" name="Retângulo 252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54" name="Retângulo 253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55" name="Retângulo 254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56" name="Retângulo 255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57" name="Retângulo 256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58" name="Retângulo 257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122" name="Grupo 121"/>
            <p:cNvGrpSpPr/>
            <p:nvPr/>
          </p:nvGrpSpPr>
          <p:grpSpPr>
            <a:xfrm>
              <a:off x="6141420" y="1949425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207" name="Retângulo 206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 smtClean="0"/>
                  <a:t>Ensaios</a:t>
                </a:r>
                <a:endParaRPr lang="pt-BR" sz="600" b="1" dirty="0"/>
              </a:p>
            </p:txBody>
          </p:sp>
          <p:sp>
            <p:nvSpPr>
              <p:cNvPr id="208" name="Retângulo 207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09" name="Retângulo 208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0" name="Retângulo 209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1" name="Retângulo 210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2" name="Retângulo 211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3" name="Retângulo 212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4" name="Retângulo 213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5" name="Retângulo 214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6" name="Retângulo 215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7" name="Retângulo 216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8" name="Retângulo 217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19" name="Retângulo 218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0" name="Retângulo 219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1" name="Retângulo 220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2" name="Retângulo 221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3" name="Retângulo 222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4" name="Retângulo 223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5" name="Retângulo 224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6" name="Retângulo 225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7" name="Retângulo 226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8" name="Retângulo 227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29" name="Retângulo 228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30" name="Retângulo 229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31" name="Retângulo 230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32" name="Retângulo 231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123" name="Grupo 122"/>
            <p:cNvGrpSpPr/>
            <p:nvPr/>
          </p:nvGrpSpPr>
          <p:grpSpPr>
            <a:xfrm>
              <a:off x="6915077" y="2456797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181" name="Retângulo 180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 smtClean="0"/>
                  <a:t>Processos</a:t>
                </a:r>
                <a:endParaRPr lang="pt-BR" sz="600" b="1" dirty="0"/>
              </a:p>
            </p:txBody>
          </p:sp>
          <p:sp>
            <p:nvSpPr>
              <p:cNvPr id="182" name="Retângulo 181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83" name="Retângulo 182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84" name="Retângulo 183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85" name="Retângulo 184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86" name="Retângulo 185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87" name="Retângulo 186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88" name="Retângulo 187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89" name="Retângulo 188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0" name="Retângulo 189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3" name="Retângulo 192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6" name="Retângulo 195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7" name="Retângulo 196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8" name="Retângulo 197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99" name="Retângulo 198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00" name="Retângulo 199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01" name="Retângulo 200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02" name="Retângulo 201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03" name="Retângulo 202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04" name="Retângulo 203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05" name="Retângulo 204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206" name="Retângulo 205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124" name="Grupo 123"/>
            <p:cNvGrpSpPr/>
            <p:nvPr/>
          </p:nvGrpSpPr>
          <p:grpSpPr>
            <a:xfrm>
              <a:off x="7688734" y="1931066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155" name="Retângulo 154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 smtClean="0"/>
                  <a:t>Planta</a:t>
                </a:r>
                <a:endParaRPr lang="pt-BR" sz="600" b="1" dirty="0"/>
              </a:p>
            </p:txBody>
          </p:sp>
          <p:sp>
            <p:nvSpPr>
              <p:cNvPr id="156" name="Retângulo 155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57" name="Retângulo 156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58" name="Retângulo 157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59" name="Retângulo 158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0" name="Retângulo 159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1" name="Retângulo 160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2" name="Retângulo 161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3" name="Retângulo 162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4" name="Retângulo 163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5" name="Retângulo 164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6" name="Retângulo 165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7" name="Retângulo 166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8" name="Retângulo 167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69" name="Retângulo 168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2" name="Retângulo 171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5" name="Retângulo 174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6" name="Retângulo 175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7" name="Retângulo 176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8" name="Retângulo 177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79" name="Retângulo 178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80" name="Retângulo 179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</p:grpSp>
        <p:grpSp>
          <p:nvGrpSpPr>
            <p:cNvPr id="125" name="Grupo 124"/>
            <p:cNvGrpSpPr/>
            <p:nvPr/>
          </p:nvGrpSpPr>
          <p:grpSpPr>
            <a:xfrm>
              <a:off x="8462389" y="2477013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129" name="Retângulo 128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0" name="Retângulo 129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1" name="Retângulo 130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2" name="Retângulo 131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3" name="Retângulo 132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4" name="Retângulo 133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5" name="Retângulo 134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6" name="Retângulo 135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7" name="Retângulo 136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8" name="Retângulo 137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39" name="Retângulo 138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0" name="Retângulo 139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1" name="Retângulo 140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2" name="Retângulo 141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3" name="Retângulo 142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4" name="Retângulo 143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5" name="Retângulo 144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6" name="Retângulo 145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7" name="Retângulo 146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8" name="Retângulo 147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49" name="Retângulo 148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50" name="Retângulo 149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51" name="Retângulo 150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52" name="Retângulo 151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53" name="Retângulo 152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1600"/>
              </a:p>
            </p:txBody>
          </p:sp>
          <p:sp>
            <p:nvSpPr>
              <p:cNvPr id="154" name="Retângulo 153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600" b="1" dirty="0" smtClean="0"/>
                  <a:t>Custos</a:t>
                </a:r>
                <a:endParaRPr lang="pt-BR" sz="600" b="1" dirty="0"/>
              </a:p>
            </p:txBody>
          </p:sp>
        </p:grpSp>
        <p:sp>
          <p:nvSpPr>
            <p:cNvPr id="126" name="Elipse 125"/>
            <p:cNvSpPr/>
            <p:nvPr/>
          </p:nvSpPr>
          <p:spPr>
            <a:xfrm>
              <a:off x="5587895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27" name="Elipse 126"/>
            <p:cNvSpPr/>
            <p:nvPr/>
          </p:nvSpPr>
          <p:spPr>
            <a:xfrm>
              <a:off x="7135209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  <p:sp>
          <p:nvSpPr>
            <p:cNvPr id="128" name="Elipse 127"/>
            <p:cNvSpPr/>
            <p:nvPr/>
          </p:nvSpPr>
          <p:spPr>
            <a:xfrm>
              <a:off x="8682521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600"/>
            </a:p>
          </p:txBody>
        </p:sp>
      </p:grpSp>
      <p:grpSp>
        <p:nvGrpSpPr>
          <p:cNvPr id="285" name="Grupo 284"/>
          <p:cNvGrpSpPr/>
          <p:nvPr/>
        </p:nvGrpSpPr>
        <p:grpSpPr>
          <a:xfrm>
            <a:off x="5190224" y="3576954"/>
            <a:ext cx="2056798" cy="567449"/>
            <a:chOff x="4303831" y="1931066"/>
            <a:chExt cx="4944203" cy="1364058"/>
          </a:xfrm>
          <a:solidFill>
            <a:schemeClr val="accent3">
              <a:lumMod val="50000"/>
            </a:schemeClr>
          </a:solidFill>
        </p:grpSpPr>
        <p:sp>
          <p:nvSpPr>
            <p:cNvPr id="286" name="Retângulo 285"/>
            <p:cNvSpPr/>
            <p:nvPr/>
          </p:nvSpPr>
          <p:spPr>
            <a:xfrm rot="5400000" flipV="1">
              <a:off x="8461611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7" name="Retângulo 286"/>
            <p:cNvSpPr/>
            <p:nvPr/>
          </p:nvSpPr>
          <p:spPr>
            <a:xfrm flipV="1">
              <a:off x="8104772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8" name="Retângulo 287"/>
            <p:cNvSpPr/>
            <p:nvPr/>
          </p:nvSpPr>
          <p:spPr>
            <a:xfrm flipV="1">
              <a:off x="4303831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9" name="Retângulo 288"/>
            <p:cNvSpPr/>
            <p:nvPr/>
          </p:nvSpPr>
          <p:spPr>
            <a:xfrm rot="5400000" flipV="1">
              <a:off x="6914299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0" name="Retângulo 289"/>
            <p:cNvSpPr/>
            <p:nvPr/>
          </p:nvSpPr>
          <p:spPr>
            <a:xfrm rot="5400000" flipV="1">
              <a:off x="5366985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1" name="Retângulo 290"/>
            <p:cNvSpPr/>
            <p:nvPr/>
          </p:nvSpPr>
          <p:spPr>
            <a:xfrm flipV="1">
              <a:off x="6557460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2" name="Retângulo 291"/>
            <p:cNvSpPr/>
            <p:nvPr/>
          </p:nvSpPr>
          <p:spPr>
            <a:xfrm flipV="1">
              <a:off x="5077488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3" name="Grupo 292"/>
            <p:cNvGrpSpPr/>
            <p:nvPr/>
          </p:nvGrpSpPr>
          <p:grpSpPr>
            <a:xfrm>
              <a:off x="4594106" y="1949425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432" name="Retângulo 431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433" name="Retângulo 432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4" name="Retângulo 433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5" name="Retângulo 434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6" name="Retângulo 435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7" name="Retângulo 436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8" name="Retângulo 437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9" name="Retângulo 438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0" name="Retângulo 439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1" name="Retângulo 440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2" name="Retângulo 441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3" name="Retângulo 442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4" name="Retângulo 443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5" name="Retângulo 444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6" name="Retângulo 445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7" name="Retângulo 446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8" name="Retângulo 447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9" name="Retângulo 448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0" name="Retângulo 449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1" name="Retângulo 450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2" name="Retângulo 451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3" name="Retângulo 452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4" name="Retângulo 453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5" name="Retângulo 454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6" name="Retângulo 455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7" name="Retângulo 456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4" name="Grupo 293"/>
            <p:cNvGrpSpPr/>
            <p:nvPr/>
          </p:nvGrpSpPr>
          <p:grpSpPr>
            <a:xfrm>
              <a:off x="5367763" y="2454089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406" name="Retângulo 405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407" name="Retângulo 406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8" name="Retângulo 407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9" name="Retângulo 408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0" name="Retângulo 409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1" name="Retângulo 410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2" name="Retângulo 411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3" name="Retângulo 412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4" name="Retângulo 413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5" name="Retângulo 414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6" name="Retângulo 415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7" name="Retângulo 416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8" name="Retângulo 417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19" name="Retângulo 418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0" name="Retângulo 419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1" name="Retângulo 420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2" name="Retângulo 421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3" name="Retângulo 422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4" name="Retângulo 423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5" name="Retângulo 424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6" name="Retângulo 425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7" name="Retângulo 426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8" name="Retângulo 427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29" name="Retângulo 428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0" name="Retângulo 429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1" name="Retângulo 430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5" name="Grupo 294"/>
            <p:cNvGrpSpPr/>
            <p:nvPr/>
          </p:nvGrpSpPr>
          <p:grpSpPr>
            <a:xfrm>
              <a:off x="6141420" y="1949425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380" name="Retângulo 379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381" name="Retângulo 380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2" name="Retângulo 381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3" name="Retângulo 382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4" name="Retângulo 383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5" name="Retângulo 384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6" name="Retângulo 385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7" name="Retângulo 386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8" name="Retângulo 387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89" name="Retângulo 388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0" name="Retângulo 389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1" name="Retângulo 390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2" name="Retângulo 391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3" name="Retângulo 392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4" name="Retângulo 393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5" name="Retângulo 394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6" name="Retângulo 395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7" name="Retângulo 396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8" name="Retângulo 397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9" name="Retângulo 398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0" name="Retângulo 399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1" name="Retângulo 400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2" name="Retângulo 401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3" name="Retângulo 402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4" name="Retângulo 403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05" name="Retângulo 404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6" name="Grupo 295"/>
            <p:cNvGrpSpPr/>
            <p:nvPr/>
          </p:nvGrpSpPr>
          <p:grpSpPr>
            <a:xfrm>
              <a:off x="6915077" y="2456797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354" name="Retângulo 353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355" name="Retângulo 354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6" name="Retângulo 355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7" name="Retângulo 356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8" name="Retângulo 357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9" name="Retângulo 358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0" name="Retângulo 359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1" name="Retângulo 360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2" name="Retângulo 361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3" name="Retângulo 362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4" name="Retângulo 363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5" name="Retângulo 364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6" name="Retângulo 365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7" name="Retângulo 366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8" name="Retângulo 367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9" name="Retângulo 368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0" name="Retângulo 369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1" name="Retângulo 370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2" name="Retângulo 371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3" name="Retângulo 372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4" name="Retângulo 373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5" name="Retângulo 374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6" name="Retângulo 375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7" name="Retângulo 376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8" name="Retângulo 377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79" name="Retângulo 378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7" name="Grupo 296"/>
            <p:cNvGrpSpPr/>
            <p:nvPr/>
          </p:nvGrpSpPr>
          <p:grpSpPr>
            <a:xfrm>
              <a:off x="7688734" y="1931066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328" name="Retângulo 327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329" name="Retângulo 328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0" name="Retângulo 329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1" name="Retângulo 330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2" name="Retângulo 331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3" name="Retângulo 332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4" name="Retângulo 333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5" name="Retângulo 334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6" name="Retângulo 335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7" name="Retângulo 336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8" name="Retângulo 337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9" name="Retângulo 338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0" name="Retângulo 339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1" name="Retângulo 340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2" name="Retângulo 341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3" name="Retângulo 342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4" name="Retângulo 343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5" name="Retângulo 344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6" name="Retângulo 345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7" name="Retângulo 346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8" name="Retângulo 347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49" name="Retângulo 348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0" name="Retângulo 349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1" name="Retângulo 350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2" name="Retângulo 351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53" name="Retângulo 352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298" name="Grupo 297"/>
            <p:cNvGrpSpPr/>
            <p:nvPr/>
          </p:nvGrpSpPr>
          <p:grpSpPr>
            <a:xfrm>
              <a:off x="8462389" y="2477013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302" name="Retângulo 301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3" name="Retângulo 302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4" name="Retângulo 303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5" name="Retângulo 304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6" name="Retângulo 305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7" name="Retângulo 306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8" name="Retângulo 307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9" name="Retângulo 308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0" name="Retângulo 309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1" name="Retângulo 310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2" name="Retângulo 311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3" name="Retângulo 312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4" name="Retângulo 313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5" name="Retângulo 314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6" name="Retângulo 315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7" name="Retângulo 316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8" name="Retângulo 317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9" name="Retângulo 318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0" name="Retângulo 319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1" name="Retângulo 320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2" name="Retângulo 321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3" name="Retângulo 322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4" name="Retângulo 323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5" name="Retângulo 324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6" name="Retângulo 325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27" name="Retângulo 326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</p:grpSp>
        <p:sp>
          <p:nvSpPr>
            <p:cNvPr id="299" name="Elipse 298"/>
            <p:cNvSpPr/>
            <p:nvPr/>
          </p:nvSpPr>
          <p:spPr>
            <a:xfrm>
              <a:off x="5587895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0" name="Elipse 299"/>
            <p:cNvSpPr/>
            <p:nvPr/>
          </p:nvSpPr>
          <p:spPr>
            <a:xfrm>
              <a:off x="7135209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1" name="Elipse 300"/>
            <p:cNvSpPr/>
            <p:nvPr/>
          </p:nvSpPr>
          <p:spPr>
            <a:xfrm>
              <a:off x="8682521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458" name="Grupo 457"/>
          <p:cNvGrpSpPr/>
          <p:nvPr/>
        </p:nvGrpSpPr>
        <p:grpSpPr>
          <a:xfrm>
            <a:off x="9608849" y="3576959"/>
            <a:ext cx="2056798" cy="567449"/>
            <a:chOff x="4303831" y="1931066"/>
            <a:chExt cx="4944203" cy="1364058"/>
          </a:xfrm>
          <a:solidFill>
            <a:schemeClr val="accent3">
              <a:lumMod val="50000"/>
            </a:schemeClr>
          </a:solidFill>
        </p:grpSpPr>
        <p:sp>
          <p:nvSpPr>
            <p:cNvPr id="459" name="Retângulo 458"/>
            <p:cNvSpPr/>
            <p:nvPr/>
          </p:nvSpPr>
          <p:spPr>
            <a:xfrm rot="5400000" flipV="1">
              <a:off x="8461611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0" name="Retângulo 459"/>
            <p:cNvSpPr/>
            <p:nvPr/>
          </p:nvSpPr>
          <p:spPr>
            <a:xfrm flipV="1">
              <a:off x="8104772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1" name="Retângulo 460"/>
            <p:cNvSpPr/>
            <p:nvPr/>
          </p:nvSpPr>
          <p:spPr>
            <a:xfrm flipV="1">
              <a:off x="4303831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2" name="Retângulo 461"/>
            <p:cNvSpPr/>
            <p:nvPr/>
          </p:nvSpPr>
          <p:spPr>
            <a:xfrm rot="5400000" flipV="1">
              <a:off x="6914299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3" name="Retângulo 462"/>
            <p:cNvSpPr/>
            <p:nvPr/>
          </p:nvSpPr>
          <p:spPr>
            <a:xfrm rot="5400000" flipV="1">
              <a:off x="5366985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4" name="Retângulo 463"/>
            <p:cNvSpPr/>
            <p:nvPr/>
          </p:nvSpPr>
          <p:spPr>
            <a:xfrm flipV="1">
              <a:off x="6557460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65" name="Retângulo 464"/>
            <p:cNvSpPr/>
            <p:nvPr/>
          </p:nvSpPr>
          <p:spPr>
            <a:xfrm flipV="1">
              <a:off x="5077488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66" name="Grupo 465"/>
            <p:cNvGrpSpPr/>
            <p:nvPr/>
          </p:nvGrpSpPr>
          <p:grpSpPr>
            <a:xfrm>
              <a:off x="4594106" y="1949425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605" name="Retângulo 604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606" name="Retângulo 605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7" name="Retângulo 606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8" name="Retângulo 607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9" name="Retângulo 608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0" name="Retângulo 609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1" name="Retângulo 610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2" name="Retângulo 611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3" name="Retângulo 612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4" name="Retângulo 613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5" name="Retângulo 614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6" name="Retângulo 615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7" name="Retângulo 616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8" name="Retângulo 617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9" name="Retângulo 618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0" name="Retângulo 619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1" name="Retângulo 620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2" name="Retângulo 621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3" name="Retângulo 622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4" name="Retângulo 623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5" name="Retângulo 624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6" name="Retângulo 625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7" name="Retângulo 626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8" name="Retângulo 627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9" name="Retângulo 628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0" name="Retângulo 629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7" name="Grupo 466"/>
            <p:cNvGrpSpPr/>
            <p:nvPr/>
          </p:nvGrpSpPr>
          <p:grpSpPr>
            <a:xfrm>
              <a:off x="5367763" y="2454089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579" name="Retângulo 578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580" name="Retângulo 579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1" name="Retângulo 580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2" name="Retângulo 581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3" name="Retângulo 582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4" name="Retângulo 583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5" name="Retângulo 584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6" name="Retângulo 585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7" name="Retângulo 586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8" name="Retângulo 587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9" name="Retângulo 588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0" name="Retângulo 589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1" name="Retângulo 590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2" name="Retângulo 591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3" name="Retângulo 592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4" name="Retângulo 593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5" name="Retângulo 594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6" name="Retângulo 595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7" name="Retângulo 596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8" name="Retângulo 597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99" name="Retângulo 598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0" name="Retângulo 599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1" name="Retângulo 600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2" name="Retângulo 601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3" name="Retângulo 602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4" name="Retângulo 603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8" name="Grupo 467"/>
            <p:cNvGrpSpPr/>
            <p:nvPr/>
          </p:nvGrpSpPr>
          <p:grpSpPr>
            <a:xfrm>
              <a:off x="6141420" y="1949425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553" name="Retângulo 552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554" name="Retângulo 553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5" name="Retângulo 554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6" name="Retângulo 555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7" name="Retângulo 556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8" name="Retângulo 557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9" name="Retângulo 558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0" name="Retângulo 559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1" name="Retângulo 560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2" name="Retângulo 561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3" name="Retângulo 562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4" name="Retângulo 563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5" name="Retângulo 564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6" name="Retângulo 565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7" name="Retângulo 566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8" name="Retângulo 567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9" name="Retângulo 568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0" name="Retângulo 569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1" name="Retângulo 570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2" name="Retângulo 571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3" name="Retângulo 572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4" name="Retângulo 573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5" name="Retângulo 574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6" name="Retângulo 575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7" name="Retângulo 576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8" name="Retângulo 577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69" name="Grupo 468"/>
            <p:cNvGrpSpPr/>
            <p:nvPr/>
          </p:nvGrpSpPr>
          <p:grpSpPr>
            <a:xfrm>
              <a:off x="6915077" y="2456797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527" name="Retângulo 526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528" name="Retângulo 527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9" name="Retângulo 528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0" name="Retângulo 529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1" name="Retângulo 530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2" name="Retângulo 531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3" name="Retângulo 532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4" name="Retângulo 533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5" name="Retângulo 534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6" name="Retângulo 535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7" name="Retângulo 536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8" name="Retângulo 537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9" name="Retângulo 538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0" name="Retângulo 539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1" name="Retângulo 540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2" name="Retângulo 541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3" name="Retângulo 542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4" name="Retângulo 543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5" name="Retângulo 544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6" name="Retângulo 545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7" name="Retângulo 546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8" name="Retângulo 547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9" name="Retângulo 548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0" name="Retângulo 549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1" name="Retângulo 550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2" name="Retângulo 551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70" name="Grupo 469"/>
            <p:cNvGrpSpPr/>
            <p:nvPr/>
          </p:nvGrpSpPr>
          <p:grpSpPr>
            <a:xfrm>
              <a:off x="7688734" y="1931066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501" name="Retângulo 500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502" name="Retângulo 501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3" name="Retângulo 502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4" name="Retângulo 503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5" name="Retângulo 504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6" name="Retângulo 505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7" name="Retângulo 506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8" name="Retângulo 507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9" name="Retângulo 508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0" name="Retângulo 509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1" name="Retângulo 510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2" name="Retângulo 511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3" name="Retângulo 512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4" name="Retângulo 513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5" name="Retângulo 514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6" name="Retângulo 515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7" name="Retângulo 516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8" name="Retângulo 517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9" name="Retângulo 518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0" name="Retângulo 519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1" name="Retângulo 520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2" name="Retângulo 521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3" name="Retângulo 522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4" name="Retângulo 523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5" name="Retângulo 524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6" name="Retângulo 525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471" name="Grupo 470"/>
            <p:cNvGrpSpPr/>
            <p:nvPr/>
          </p:nvGrpSpPr>
          <p:grpSpPr>
            <a:xfrm>
              <a:off x="8462389" y="2477013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475" name="Retângulo 474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6" name="Retângulo 475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7" name="Retângulo 476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8" name="Retângulo 477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79" name="Retângulo 478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0" name="Retângulo 479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1" name="Retângulo 480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2" name="Retângulo 481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3" name="Retângulo 482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4" name="Retângulo 483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5" name="Retângulo 484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6" name="Retângulo 485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7" name="Retângulo 486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8" name="Retângulo 487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9" name="Retângulo 488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0" name="Retângulo 489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1" name="Retângulo 490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2" name="Retângulo 491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3" name="Retângulo 492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4" name="Retângulo 493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5" name="Retângulo 494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6" name="Retângulo 495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7" name="Retângulo 496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8" name="Retângulo 497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9" name="Retângulo 498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0" name="Retângulo 499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</p:grpSp>
        <p:sp>
          <p:nvSpPr>
            <p:cNvPr id="472" name="Elipse 471"/>
            <p:cNvSpPr/>
            <p:nvPr/>
          </p:nvSpPr>
          <p:spPr>
            <a:xfrm>
              <a:off x="5587895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3" name="Elipse 472"/>
            <p:cNvSpPr/>
            <p:nvPr/>
          </p:nvSpPr>
          <p:spPr>
            <a:xfrm>
              <a:off x="7135209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74" name="Elipse 473"/>
            <p:cNvSpPr/>
            <p:nvPr/>
          </p:nvSpPr>
          <p:spPr>
            <a:xfrm>
              <a:off x="8682521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31" name="Grupo 630"/>
          <p:cNvGrpSpPr/>
          <p:nvPr/>
        </p:nvGrpSpPr>
        <p:grpSpPr>
          <a:xfrm>
            <a:off x="6040817" y="4648037"/>
            <a:ext cx="4596430" cy="1367722"/>
            <a:chOff x="8415211" y="5724565"/>
            <a:chExt cx="2888550" cy="859522"/>
          </a:xfrm>
        </p:grpSpPr>
        <p:pic>
          <p:nvPicPr>
            <p:cNvPr id="632" name="Imagem 631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23" t="66367" r="33557" b="16816"/>
            <a:stretch/>
          </p:blipFill>
          <p:spPr>
            <a:xfrm>
              <a:off x="8669399" y="5724565"/>
              <a:ext cx="784184" cy="495659"/>
            </a:xfrm>
            <a:prstGeom prst="rect">
              <a:avLst/>
            </a:prstGeom>
          </p:spPr>
        </p:pic>
        <p:pic>
          <p:nvPicPr>
            <p:cNvPr id="633" name="Imagem 632"/>
            <p:cNvPicPr>
              <a:picLocks noChangeAspect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23" t="86979" r="33557"/>
            <a:stretch/>
          </p:blipFill>
          <p:spPr>
            <a:xfrm>
              <a:off x="10244902" y="5740342"/>
              <a:ext cx="825157" cy="383792"/>
            </a:xfrm>
            <a:prstGeom prst="rect">
              <a:avLst/>
            </a:prstGeom>
          </p:spPr>
        </p:pic>
        <p:grpSp>
          <p:nvGrpSpPr>
            <p:cNvPr id="634" name="Grupo 633"/>
            <p:cNvGrpSpPr/>
            <p:nvPr/>
          </p:nvGrpSpPr>
          <p:grpSpPr>
            <a:xfrm>
              <a:off x="10011201" y="6227482"/>
              <a:ext cx="1292560" cy="356605"/>
              <a:chOff x="4303831" y="1931066"/>
              <a:chExt cx="4944203" cy="136405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808" name="Retângulo 807"/>
              <p:cNvSpPr/>
              <p:nvPr/>
            </p:nvSpPr>
            <p:spPr>
              <a:xfrm rot="5400000" flipV="1">
                <a:off x="8461611" y="2272780"/>
                <a:ext cx="61962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9" name="Retângulo 808"/>
              <p:cNvSpPr/>
              <p:nvPr/>
            </p:nvSpPr>
            <p:spPr>
              <a:xfrm flipV="1">
                <a:off x="8104772" y="2045098"/>
                <a:ext cx="114326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0" name="Retângulo 809"/>
              <p:cNvSpPr/>
              <p:nvPr/>
            </p:nvSpPr>
            <p:spPr>
              <a:xfrm flipV="1">
                <a:off x="4303831" y="2045098"/>
                <a:ext cx="114326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1" name="Retângulo 810"/>
              <p:cNvSpPr/>
              <p:nvPr/>
            </p:nvSpPr>
            <p:spPr>
              <a:xfrm rot="5400000" flipV="1">
                <a:off x="6914299" y="2272780"/>
                <a:ext cx="61962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2" name="Retângulo 811"/>
              <p:cNvSpPr/>
              <p:nvPr/>
            </p:nvSpPr>
            <p:spPr>
              <a:xfrm rot="5400000" flipV="1">
                <a:off x="5366985" y="2272780"/>
                <a:ext cx="61962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3" name="Retângulo 812"/>
              <p:cNvSpPr/>
              <p:nvPr/>
            </p:nvSpPr>
            <p:spPr>
              <a:xfrm flipV="1">
                <a:off x="6557460" y="2045098"/>
                <a:ext cx="114326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4" name="Retângulo 813"/>
              <p:cNvSpPr/>
              <p:nvPr/>
            </p:nvSpPr>
            <p:spPr>
              <a:xfrm flipV="1">
                <a:off x="5077488" y="2045098"/>
                <a:ext cx="114326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15" name="Grupo 814"/>
              <p:cNvGrpSpPr/>
              <p:nvPr/>
            </p:nvGrpSpPr>
            <p:grpSpPr>
              <a:xfrm>
                <a:off x="4594106" y="1949425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954" name="Retângulo 953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955" name="Retângulo 954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6" name="Retângulo 955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7" name="Retângulo 956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8" name="Retângulo 957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9" name="Retângulo 958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0" name="Retângulo 959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1" name="Retângulo 960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2" name="Retângulo 961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3" name="Retângulo 962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4" name="Retângulo 963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5" name="Retângulo 964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6" name="Retângulo 965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7" name="Retângulo 966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8" name="Retângulo 967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69" name="Retângulo 968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0" name="Retângulo 969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1" name="Retângulo 970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2" name="Retângulo 971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3" name="Retângulo 972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4" name="Retângulo 973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5" name="Retângulo 974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6" name="Retângulo 975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7" name="Retângulo 976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8" name="Retângulo 977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79" name="Retângulo 978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16" name="Grupo 815"/>
              <p:cNvGrpSpPr/>
              <p:nvPr/>
            </p:nvGrpSpPr>
            <p:grpSpPr>
              <a:xfrm>
                <a:off x="5367763" y="2454089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928" name="Retângulo 927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929" name="Retângulo 928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0" name="Retângulo 929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1" name="Retângulo 930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2" name="Retângulo 931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3" name="Retângulo 932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4" name="Retângulo 933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5" name="Retângulo 934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6" name="Retângulo 935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7" name="Retângulo 936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8" name="Retângulo 937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39" name="Retângulo 938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0" name="Retângulo 939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1" name="Retângulo 940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2" name="Retângulo 941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3" name="Retângulo 942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4" name="Retângulo 943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5" name="Retângulo 944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6" name="Retângulo 945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7" name="Retângulo 946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8" name="Retângulo 947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49" name="Retângulo 948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0" name="Retângulo 949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1" name="Retângulo 950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2" name="Retângulo 951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53" name="Retângulo 952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17" name="Grupo 816"/>
              <p:cNvGrpSpPr/>
              <p:nvPr/>
            </p:nvGrpSpPr>
            <p:grpSpPr>
              <a:xfrm>
                <a:off x="6141420" y="1949425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902" name="Retângulo 901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903" name="Retângulo 902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4" name="Retângulo 903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5" name="Retângulo 904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6" name="Retângulo 905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7" name="Retângulo 906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8" name="Retângulo 907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9" name="Retângulo 908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0" name="Retângulo 909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1" name="Retângulo 910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2" name="Retângulo 911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3" name="Retângulo 912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4" name="Retângulo 913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5" name="Retângulo 914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6" name="Retângulo 915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7" name="Retângulo 916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8" name="Retângulo 917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19" name="Retângulo 918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0" name="Retângulo 919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1" name="Retângulo 920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2" name="Retângulo 921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3" name="Retângulo 922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4" name="Retângulo 923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5" name="Retângulo 924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6" name="Retângulo 925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27" name="Retângulo 926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18" name="Grupo 817"/>
              <p:cNvGrpSpPr/>
              <p:nvPr/>
            </p:nvGrpSpPr>
            <p:grpSpPr>
              <a:xfrm>
                <a:off x="6915077" y="2456797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876" name="Retângulo 875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877" name="Retângulo 876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8" name="Retângulo 877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9" name="Retângulo 878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0" name="Retângulo 879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1" name="Retângulo 880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2" name="Retângulo 881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3" name="Retângulo 882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4" name="Retângulo 883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5" name="Retângulo 884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6" name="Retângulo 885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7" name="Retângulo 886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8" name="Retângulo 887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89" name="Retângulo 888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0" name="Retângulo 889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1" name="Retângulo 890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2" name="Retângulo 891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3" name="Retângulo 892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4" name="Retângulo 893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5" name="Retângulo 894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6" name="Retângulo 895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7" name="Retângulo 896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8" name="Retângulo 897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99" name="Retângulo 898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0" name="Retângulo 899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901" name="Retângulo 900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19" name="Grupo 818"/>
              <p:cNvGrpSpPr/>
              <p:nvPr/>
            </p:nvGrpSpPr>
            <p:grpSpPr>
              <a:xfrm>
                <a:off x="7688734" y="1931066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850" name="Retângulo 849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851" name="Retângulo 850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2" name="Retângulo 851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3" name="Retângulo 852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4" name="Retângulo 853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5" name="Retângulo 854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6" name="Retângulo 855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7" name="Retângulo 856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8" name="Retângulo 857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59" name="Retângulo 858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0" name="Retângulo 859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1" name="Retângulo 860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2" name="Retângulo 861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3" name="Retângulo 862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4" name="Retângulo 863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5" name="Retângulo 864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6" name="Retângulo 865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7" name="Retângulo 866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8" name="Retângulo 867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69" name="Retângulo 868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0" name="Retângulo 869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1" name="Retângulo 870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2" name="Retângulo 871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3" name="Retângulo 872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4" name="Retângulo 873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75" name="Retângulo 874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820" name="Grupo 819"/>
              <p:cNvGrpSpPr/>
              <p:nvPr/>
            </p:nvGrpSpPr>
            <p:grpSpPr>
              <a:xfrm>
                <a:off x="8462389" y="2477013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824" name="Retângulo 823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5" name="Retângulo 824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6" name="Retângulo 825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7" name="Retângulo 826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8" name="Retângulo 827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29" name="Retângulo 828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0" name="Retângulo 829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1" name="Retângulo 830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2" name="Retângulo 831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3" name="Retângulo 832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4" name="Retângulo 833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5" name="Retângulo 834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6" name="Retângulo 835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7" name="Retângulo 836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8" name="Retângulo 837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39" name="Retângulo 838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0" name="Retângulo 839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1" name="Retângulo 840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2" name="Retângulo 841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3" name="Retângulo 842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4" name="Retângulo 843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5" name="Retângulo 844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6" name="Retângulo 845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7" name="Retângulo 846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8" name="Retângulo 847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49" name="Retângulo 848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</p:grpSp>
          <p:sp>
            <p:nvSpPr>
              <p:cNvPr id="821" name="Elipse 820"/>
              <p:cNvSpPr/>
              <p:nvPr/>
            </p:nvSpPr>
            <p:spPr>
              <a:xfrm>
                <a:off x="5587895" y="1979057"/>
                <a:ext cx="177802" cy="177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2" name="Elipse 821"/>
              <p:cNvSpPr/>
              <p:nvPr/>
            </p:nvSpPr>
            <p:spPr>
              <a:xfrm>
                <a:off x="7135209" y="1979057"/>
                <a:ext cx="177802" cy="177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3" name="Elipse 822"/>
              <p:cNvSpPr/>
              <p:nvPr/>
            </p:nvSpPr>
            <p:spPr>
              <a:xfrm>
                <a:off x="8682521" y="1979057"/>
                <a:ext cx="177802" cy="177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635" name="Grupo 634"/>
            <p:cNvGrpSpPr/>
            <p:nvPr/>
          </p:nvGrpSpPr>
          <p:grpSpPr>
            <a:xfrm>
              <a:off x="8415211" y="6227482"/>
              <a:ext cx="1292560" cy="356605"/>
              <a:chOff x="4303831" y="1931066"/>
              <a:chExt cx="4944203" cy="1364058"/>
            </a:xfrm>
            <a:solidFill>
              <a:schemeClr val="accent3">
                <a:lumMod val="50000"/>
              </a:schemeClr>
            </a:solidFill>
          </p:grpSpPr>
          <p:sp>
            <p:nvSpPr>
              <p:cNvPr id="636" name="Retângulo 635"/>
              <p:cNvSpPr/>
              <p:nvPr/>
            </p:nvSpPr>
            <p:spPr>
              <a:xfrm rot="5400000" flipV="1">
                <a:off x="8461611" y="2272780"/>
                <a:ext cx="61962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7" name="Retângulo 636"/>
              <p:cNvSpPr/>
              <p:nvPr/>
            </p:nvSpPr>
            <p:spPr>
              <a:xfrm flipV="1">
                <a:off x="8104772" y="2045098"/>
                <a:ext cx="114326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8" name="Retângulo 637"/>
              <p:cNvSpPr/>
              <p:nvPr/>
            </p:nvSpPr>
            <p:spPr>
              <a:xfrm flipV="1">
                <a:off x="4303831" y="2045098"/>
                <a:ext cx="114326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9" name="Retângulo 638"/>
              <p:cNvSpPr/>
              <p:nvPr/>
            </p:nvSpPr>
            <p:spPr>
              <a:xfrm rot="5400000" flipV="1">
                <a:off x="6914299" y="2272780"/>
                <a:ext cx="61962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0" name="Retângulo 639"/>
              <p:cNvSpPr/>
              <p:nvPr/>
            </p:nvSpPr>
            <p:spPr>
              <a:xfrm rot="5400000" flipV="1">
                <a:off x="5366985" y="2272780"/>
                <a:ext cx="61962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1" name="Retângulo 640"/>
              <p:cNvSpPr/>
              <p:nvPr/>
            </p:nvSpPr>
            <p:spPr>
              <a:xfrm flipV="1">
                <a:off x="6557460" y="2045098"/>
                <a:ext cx="114326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2" name="Retângulo 641"/>
              <p:cNvSpPr/>
              <p:nvPr/>
            </p:nvSpPr>
            <p:spPr>
              <a:xfrm flipV="1">
                <a:off x="5077488" y="2045098"/>
                <a:ext cx="1143262" cy="4572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43" name="Grupo 642"/>
              <p:cNvGrpSpPr/>
              <p:nvPr/>
            </p:nvGrpSpPr>
            <p:grpSpPr>
              <a:xfrm>
                <a:off x="4594106" y="1949425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782" name="Retângulo 781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783" name="Retângulo 782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4" name="Retângulo 783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5" name="Retângulo 784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6" name="Retângulo 785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7" name="Retângulo 786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8" name="Retângulo 787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9" name="Retângulo 788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0" name="Retângulo 789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1" name="Retângulo 790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2" name="Retângulo 791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3" name="Retângulo 792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4" name="Retângulo 793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5" name="Retângulo 794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6" name="Retângulo 795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7" name="Retângulo 796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8" name="Retângulo 797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99" name="Retângulo 798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0" name="Retângulo 799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1" name="Retângulo 800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2" name="Retângulo 801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3" name="Retângulo 802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4" name="Retângulo 803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5" name="Retângulo 804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6" name="Retângulo 805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807" name="Retângulo 806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44" name="Grupo 643"/>
              <p:cNvGrpSpPr/>
              <p:nvPr/>
            </p:nvGrpSpPr>
            <p:grpSpPr>
              <a:xfrm>
                <a:off x="5367763" y="2454089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756" name="Retângulo 755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757" name="Retângulo 756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8" name="Retângulo 757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9" name="Retângulo 758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0" name="Retângulo 759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1" name="Retângulo 760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2" name="Retângulo 761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3" name="Retângulo 762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4" name="Retângulo 763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5" name="Retângulo 764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6" name="Retângulo 765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7" name="Retângulo 766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8" name="Retângulo 767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69" name="Retângulo 768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0" name="Retângulo 769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1" name="Retângulo 770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2" name="Retângulo 771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3" name="Retângulo 772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4" name="Retângulo 773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5" name="Retângulo 774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6" name="Retângulo 775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7" name="Retângulo 776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8" name="Retângulo 777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79" name="Retângulo 778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0" name="Retângulo 779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81" name="Retângulo 780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45" name="Grupo 644"/>
              <p:cNvGrpSpPr/>
              <p:nvPr/>
            </p:nvGrpSpPr>
            <p:grpSpPr>
              <a:xfrm>
                <a:off x="6141420" y="1949425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730" name="Retângulo 729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731" name="Retângulo 730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2" name="Retângulo 731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3" name="Retângulo 732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4" name="Retângulo 733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5" name="Retângulo 734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6" name="Retângulo 735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7" name="Retângulo 736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8" name="Retângulo 737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39" name="Retângulo 738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0" name="Retângulo 739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1" name="Retângulo 740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2" name="Retângulo 741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3" name="Retângulo 742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4" name="Retângulo 743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5" name="Retângulo 744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6" name="Retângulo 745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7" name="Retângulo 746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solidFill>
                  <a:srgbClr val="7030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8" name="Retângulo 747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49" name="Retângulo 748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0" name="Retângulo 749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1" name="Retângulo 750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2" name="Retângulo 751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3" name="Retângulo 752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4" name="Retângulo 753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55" name="Retângulo 754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46" name="Grupo 645"/>
              <p:cNvGrpSpPr/>
              <p:nvPr/>
            </p:nvGrpSpPr>
            <p:grpSpPr>
              <a:xfrm>
                <a:off x="6915077" y="2456797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704" name="Retângulo 703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705" name="Retângulo 704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6" name="Retângulo 705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7" name="Retângulo 706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8" name="Retângulo 707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9" name="Retângulo 708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0" name="Retângulo 709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1" name="Retângulo 710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2" name="Retângulo 711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3" name="Retângulo 712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4" name="Retângulo 713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5" name="Retângulo 714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6" name="Retângulo 715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7" name="Retângulo 716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8" name="Retângulo 717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19" name="Retângulo 718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solidFill>
                  <a:srgbClr val="00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0" name="Retângulo 719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1" name="Retângulo 720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2" name="Retângulo 721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3" name="Retângulo 722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4" name="Retângulo 723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5" name="Retângulo 724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6" name="Retângulo 725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7" name="Retângulo 726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8" name="Retângulo 727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29" name="Retângulo 728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47" name="Grupo 646"/>
              <p:cNvGrpSpPr/>
              <p:nvPr/>
            </p:nvGrpSpPr>
            <p:grpSpPr>
              <a:xfrm>
                <a:off x="7688734" y="1931066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678" name="Retângulo 677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  <p:sp>
              <p:nvSpPr>
                <p:cNvPr id="679" name="Retângulo 678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0" name="Retângulo 679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1" name="Retângulo 680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2" name="Retângulo 681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3" name="Retângulo 682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4" name="Retângulo 683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5" name="Retângulo 684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6" name="Retângulo 685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7" name="Retângulo 686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8" name="Retângulo 687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89" name="Retângulo 688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0" name="Retângulo 689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1" name="Retângulo 690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2" name="Retângulo 691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3" name="Retângulo 692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4" name="Retângulo 693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5" name="Retângulo 694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6" name="Retângulo 695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7" name="Retângulo 696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8" name="Retângulo 697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99" name="Retângulo 698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0" name="Retângulo 699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1" name="Retângulo 700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2" name="Retângulo 701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703" name="Retângulo 702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648" name="Grupo 647"/>
              <p:cNvGrpSpPr/>
              <p:nvPr/>
            </p:nvGrpSpPr>
            <p:grpSpPr>
              <a:xfrm>
                <a:off x="8462389" y="2477013"/>
                <a:ext cx="618067" cy="818111"/>
                <a:chOff x="4459422" y="2277533"/>
                <a:chExt cx="618067" cy="818111"/>
              </a:xfrm>
              <a:grpFill/>
            </p:grpSpPr>
            <p:sp>
              <p:nvSpPr>
                <p:cNvPr id="652" name="Retângulo 651"/>
                <p:cNvSpPr/>
                <p:nvPr/>
              </p:nvSpPr>
              <p:spPr>
                <a:xfrm>
                  <a:off x="4459422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53" name="Retângulo 652"/>
                <p:cNvSpPr/>
                <p:nvPr/>
              </p:nvSpPr>
              <p:spPr>
                <a:xfrm>
                  <a:off x="4594106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54" name="Retângulo 653"/>
                <p:cNvSpPr/>
                <p:nvPr/>
              </p:nvSpPr>
              <p:spPr>
                <a:xfrm>
                  <a:off x="4728790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55" name="Retângulo 654"/>
                <p:cNvSpPr/>
                <p:nvPr/>
              </p:nvSpPr>
              <p:spPr>
                <a:xfrm>
                  <a:off x="4863474" y="29000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56" name="Retângulo 655"/>
                <p:cNvSpPr/>
                <p:nvPr/>
              </p:nvSpPr>
              <p:spPr>
                <a:xfrm>
                  <a:off x="4998159" y="29000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57" name="Retângulo 656"/>
                <p:cNvSpPr/>
                <p:nvPr/>
              </p:nvSpPr>
              <p:spPr>
                <a:xfrm>
                  <a:off x="4459422" y="2783815"/>
                  <a:ext cx="79330" cy="7933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58" name="Retângulo 657"/>
                <p:cNvSpPr/>
                <p:nvPr/>
              </p:nvSpPr>
              <p:spPr>
                <a:xfrm>
                  <a:off x="4594106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59" name="Retângulo 658"/>
                <p:cNvSpPr/>
                <p:nvPr/>
              </p:nvSpPr>
              <p:spPr>
                <a:xfrm>
                  <a:off x="4728790" y="27838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0" name="Retângulo 659"/>
                <p:cNvSpPr/>
                <p:nvPr/>
              </p:nvSpPr>
              <p:spPr>
                <a:xfrm>
                  <a:off x="4863474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1" name="Retângulo 660"/>
                <p:cNvSpPr/>
                <p:nvPr/>
              </p:nvSpPr>
              <p:spPr>
                <a:xfrm>
                  <a:off x="4998159" y="27838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2" name="Retângulo 661"/>
                <p:cNvSpPr/>
                <p:nvPr/>
              </p:nvSpPr>
              <p:spPr>
                <a:xfrm>
                  <a:off x="4459422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3" name="Retângulo 662"/>
                <p:cNvSpPr/>
                <p:nvPr/>
              </p:nvSpPr>
              <p:spPr>
                <a:xfrm>
                  <a:off x="4594106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4" name="Retângulo 663"/>
                <p:cNvSpPr/>
                <p:nvPr/>
              </p:nvSpPr>
              <p:spPr>
                <a:xfrm>
                  <a:off x="4728790" y="266756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5" name="Retângulo 664"/>
                <p:cNvSpPr/>
                <p:nvPr/>
              </p:nvSpPr>
              <p:spPr>
                <a:xfrm>
                  <a:off x="4863474" y="266756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6" name="Retângulo 665"/>
                <p:cNvSpPr/>
                <p:nvPr/>
              </p:nvSpPr>
              <p:spPr>
                <a:xfrm>
                  <a:off x="4998159" y="2667565"/>
                  <a:ext cx="79330" cy="7933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7" name="Retângulo 666"/>
                <p:cNvSpPr/>
                <p:nvPr/>
              </p:nvSpPr>
              <p:spPr>
                <a:xfrm>
                  <a:off x="4459422" y="2551315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8" name="Retângulo 667"/>
                <p:cNvSpPr/>
                <p:nvPr/>
              </p:nvSpPr>
              <p:spPr>
                <a:xfrm>
                  <a:off x="4594106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69" name="Retângulo 668"/>
                <p:cNvSpPr/>
                <p:nvPr/>
              </p:nvSpPr>
              <p:spPr>
                <a:xfrm>
                  <a:off x="4728790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0" name="Retângulo 669"/>
                <p:cNvSpPr/>
                <p:nvPr/>
              </p:nvSpPr>
              <p:spPr>
                <a:xfrm>
                  <a:off x="4863474" y="2551315"/>
                  <a:ext cx="79330" cy="7933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1" name="Retângulo 670"/>
                <p:cNvSpPr/>
                <p:nvPr/>
              </p:nvSpPr>
              <p:spPr>
                <a:xfrm>
                  <a:off x="4998159" y="2551315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2" name="Retângulo 671"/>
                <p:cNvSpPr/>
                <p:nvPr/>
              </p:nvSpPr>
              <p:spPr>
                <a:xfrm>
                  <a:off x="4459422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3" name="Retângulo 672"/>
                <p:cNvSpPr/>
                <p:nvPr/>
              </p:nvSpPr>
              <p:spPr>
                <a:xfrm>
                  <a:off x="4594106" y="3016314"/>
                  <a:ext cx="79330" cy="7933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4" name="Retângulo 673"/>
                <p:cNvSpPr/>
                <p:nvPr/>
              </p:nvSpPr>
              <p:spPr>
                <a:xfrm>
                  <a:off x="4728790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5" name="Retângulo 674"/>
                <p:cNvSpPr/>
                <p:nvPr/>
              </p:nvSpPr>
              <p:spPr>
                <a:xfrm>
                  <a:off x="4863474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6" name="Retângulo 675"/>
                <p:cNvSpPr/>
                <p:nvPr/>
              </p:nvSpPr>
              <p:spPr>
                <a:xfrm>
                  <a:off x="4998159" y="3016314"/>
                  <a:ext cx="79330" cy="7933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677" name="Retângulo 676"/>
                <p:cNvSpPr/>
                <p:nvPr/>
              </p:nvSpPr>
              <p:spPr>
                <a:xfrm>
                  <a:off x="4459422" y="2277533"/>
                  <a:ext cx="618067" cy="237067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sz="700" dirty="0"/>
                </a:p>
              </p:txBody>
            </p:sp>
          </p:grpSp>
          <p:sp>
            <p:nvSpPr>
              <p:cNvPr id="649" name="Elipse 648"/>
              <p:cNvSpPr/>
              <p:nvPr/>
            </p:nvSpPr>
            <p:spPr>
              <a:xfrm>
                <a:off x="5587895" y="1979057"/>
                <a:ext cx="177802" cy="177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0" name="Elipse 649"/>
              <p:cNvSpPr/>
              <p:nvPr/>
            </p:nvSpPr>
            <p:spPr>
              <a:xfrm>
                <a:off x="7135209" y="1979057"/>
                <a:ext cx="177802" cy="177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1" name="Elipse 650"/>
              <p:cNvSpPr/>
              <p:nvPr/>
            </p:nvSpPr>
            <p:spPr>
              <a:xfrm>
                <a:off x="8682521" y="1979057"/>
                <a:ext cx="177802" cy="17780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pic>
        <p:nvPicPr>
          <p:cNvPr id="980" name="Picture 4" descr="Resultado de imagem para digital numbers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64" b="53861"/>
          <a:stretch/>
        </p:blipFill>
        <p:spPr bwMode="auto">
          <a:xfrm>
            <a:off x="5343143" y="2252883"/>
            <a:ext cx="406894" cy="751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1" name="Picture 4" descr="Resultado de imagem para digital numbers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14" b="55161"/>
          <a:stretch/>
        </p:blipFill>
        <p:spPr bwMode="auto">
          <a:xfrm>
            <a:off x="10686673" y="4476155"/>
            <a:ext cx="458860" cy="72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2" name="Picture 4" descr="Resultado de imagem para digital numbers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1" r="58537" b="55038"/>
          <a:stretch/>
        </p:blipFill>
        <p:spPr bwMode="auto">
          <a:xfrm>
            <a:off x="8078567" y="2279594"/>
            <a:ext cx="352970" cy="73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3" name="Picture 4" descr="Resultado de imagem para digital numbers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0" r="42321" b="52799"/>
          <a:stretch/>
        </p:blipFill>
        <p:spPr bwMode="auto">
          <a:xfrm>
            <a:off x="11371798" y="2261590"/>
            <a:ext cx="318142" cy="76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4" name="Picture 4" descr="Resultado de imagem para digital numbers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2" r="24494" b="53042"/>
          <a:stretch/>
        </p:blipFill>
        <p:spPr bwMode="auto">
          <a:xfrm>
            <a:off x="5921917" y="4458913"/>
            <a:ext cx="333360" cy="76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5" name="Imagem 984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735" y="1782552"/>
            <a:ext cx="3287526" cy="1893022"/>
          </a:xfrm>
          <a:prstGeom prst="rect">
            <a:avLst/>
          </a:prstGeom>
        </p:spPr>
      </p:pic>
      <p:pic>
        <p:nvPicPr>
          <p:cNvPr id="986" name="Imagem 985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763" y="2330370"/>
            <a:ext cx="1609641" cy="926861"/>
          </a:xfrm>
          <a:prstGeom prst="rect">
            <a:avLst/>
          </a:prstGeom>
        </p:spPr>
      </p:pic>
      <p:pic>
        <p:nvPicPr>
          <p:cNvPr id="987" name="Imagem 986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295" y="2231072"/>
            <a:ext cx="2672194" cy="1538702"/>
          </a:xfrm>
          <a:prstGeom prst="rect">
            <a:avLst/>
          </a:prstGeom>
        </p:spPr>
      </p:pic>
      <p:grpSp>
        <p:nvGrpSpPr>
          <p:cNvPr id="988" name="Grupo 987"/>
          <p:cNvGrpSpPr/>
          <p:nvPr/>
        </p:nvGrpSpPr>
        <p:grpSpPr>
          <a:xfrm>
            <a:off x="7398341" y="3576961"/>
            <a:ext cx="2056798" cy="567449"/>
            <a:chOff x="4303831" y="1931066"/>
            <a:chExt cx="4944203" cy="1364058"/>
          </a:xfrm>
          <a:solidFill>
            <a:schemeClr val="accent3">
              <a:lumMod val="50000"/>
            </a:schemeClr>
          </a:solidFill>
        </p:grpSpPr>
        <p:sp>
          <p:nvSpPr>
            <p:cNvPr id="989" name="Retângulo 988"/>
            <p:cNvSpPr/>
            <p:nvPr/>
          </p:nvSpPr>
          <p:spPr>
            <a:xfrm rot="5400000" flipV="1">
              <a:off x="8461611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0" name="Retângulo 989"/>
            <p:cNvSpPr/>
            <p:nvPr/>
          </p:nvSpPr>
          <p:spPr>
            <a:xfrm flipV="1">
              <a:off x="8104772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1" name="Retângulo 990"/>
            <p:cNvSpPr/>
            <p:nvPr/>
          </p:nvSpPr>
          <p:spPr>
            <a:xfrm flipV="1">
              <a:off x="4303831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2" name="Retângulo 991"/>
            <p:cNvSpPr/>
            <p:nvPr/>
          </p:nvSpPr>
          <p:spPr>
            <a:xfrm rot="5400000" flipV="1">
              <a:off x="6914299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3" name="Retângulo 992"/>
            <p:cNvSpPr/>
            <p:nvPr/>
          </p:nvSpPr>
          <p:spPr>
            <a:xfrm rot="5400000" flipV="1">
              <a:off x="5366985" y="2272780"/>
              <a:ext cx="61962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4" name="Retângulo 993"/>
            <p:cNvSpPr/>
            <p:nvPr/>
          </p:nvSpPr>
          <p:spPr>
            <a:xfrm flipV="1">
              <a:off x="6557460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5" name="Retângulo 994"/>
            <p:cNvSpPr/>
            <p:nvPr/>
          </p:nvSpPr>
          <p:spPr>
            <a:xfrm flipV="1">
              <a:off x="5077488" y="2045098"/>
              <a:ext cx="1143262" cy="457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996" name="Grupo 995"/>
            <p:cNvGrpSpPr/>
            <p:nvPr/>
          </p:nvGrpSpPr>
          <p:grpSpPr>
            <a:xfrm>
              <a:off x="4594106" y="1949425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1135" name="Retângulo 1134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1136" name="Retângulo 1135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7" name="Retângulo 1136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8" name="Retângulo 1137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9" name="Retângulo 1138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0" name="Retângulo 1139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1" name="Retângulo 1140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2" name="Retângulo 1141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3" name="Retângulo 1142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4" name="Retângulo 1143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5" name="Retângulo 1144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6" name="Retângulo 1145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7" name="Retângulo 1146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8" name="Retângulo 1147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49" name="Retângulo 1148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0" name="Retângulo 1149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1" name="Retângulo 1150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2" name="Retângulo 1151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3" name="Retângulo 1152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4" name="Retângulo 1153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5" name="Retângulo 1154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6" name="Retângulo 1155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7" name="Retângulo 1156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8" name="Retângulo 1157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59" name="Retângulo 1158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60" name="Retângulo 1159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97" name="Grupo 996"/>
            <p:cNvGrpSpPr/>
            <p:nvPr/>
          </p:nvGrpSpPr>
          <p:grpSpPr>
            <a:xfrm>
              <a:off x="5367763" y="2454089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1109" name="Retângulo 1108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1110" name="Retângulo 1109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1" name="Retângulo 1110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2" name="Retângulo 1111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3" name="Retângulo 1112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4" name="Retângulo 1113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5" name="Retângulo 1114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6" name="Retângulo 1115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7" name="Retângulo 1116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8" name="Retângulo 1117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19" name="Retângulo 1118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0" name="Retângulo 1119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1" name="Retângulo 1120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2" name="Retângulo 1121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3" name="Retângulo 1122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4" name="Retângulo 1123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5" name="Retângulo 1124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6" name="Retângulo 1125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7" name="Retângulo 1126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8" name="Retângulo 1127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29" name="Retângulo 1128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0" name="Retângulo 1129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1" name="Retângulo 1130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2" name="Retângulo 1131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3" name="Retângulo 1132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34" name="Retângulo 1133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98" name="Grupo 997"/>
            <p:cNvGrpSpPr/>
            <p:nvPr/>
          </p:nvGrpSpPr>
          <p:grpSpPr>
            <a:xfrm>
              <a:off x="6141420" y="1949425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1083" name="Retângulo 1082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1084" name="Retângulo 1083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5" name="Retângulo 1084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6" name="Retângulo 1085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7" name="Retângulo 1086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8" name="Retângulo 1087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9" name="Retângulo 1088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0" name="Retângulo 1089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1" name="Retângulo 1090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2" name="Retângulo 1091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3" name="Retângulo 1092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4" name="Retângulo 1093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5" name="Retângulo 1094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6" name="Retângulo 1095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7" name="Retângulo 1096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8" name="Retângulo 1097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99" name="Retângulo 1098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0" name="Retângulo 1099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1" name="Retângulo 1100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2" name="Retângulo 1101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3" name="Retângulo 1102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4" name="Retângulo 1103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5" name="Retângulo 1104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6" name="Retângulo 1105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7" name="Retângulo 1106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08" name="Retângulo 1107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999" name="Grupo 998"/>
            <p:cNvGrpSpPr/>
            <p:nvPr/>
          </p:nvGrpSpPr>
          <p:grpSpPr>
            <a:xfrm>
              <a:off x="6915077" y="2456797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1057" name="Retângulo 1056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1058" name="Retângulo 1057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9" name="Retângulo 1058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0" name="Retângulo 1059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1" name="Retângulo 1060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2" name="Retângulo 1061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3" name="Retângulo 1062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4" name="Retângulo 1063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5" name="Retângulo 1064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6" name="Retângulo 1065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7" name="Retângulo 1066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8" name="Retângulo 1067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69" name="Retângulo 1068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0" name="Retângulo 1069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1" name="Retângulo 1070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2" name="Retângulo 1071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3" name="Retângulo 1072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4" name="Retângulo 1073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5" name="Retângulo 1074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6" name="Retângulo 1075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7" name="Retângulo 1076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8" name="Retângulo 1077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79" name="Retângulo 1078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0" name="Retângulo 1079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1" name="Retângulo 1080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82" name="Retângulo 1081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00" name="Grupo 999"/>
            <p:cNvGrpSpPr/>
            <p:nvPr/>
          </p:nvGrpSpPr>
          <p:grpSpPr>
            <a:xfrm>
              <a:off x="7688734" y="1931066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1031" name="Retângulo 1030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  <p:sp>
            <p:nvSpPr>
              <p:cNvPr id="1032" name="Retângulo 1031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3" name="Retângulo 1032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4" name="Retângulo 1033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5" name="Retângulo 1034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6" name="Retângulo 1035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7" name="Retângulo 1036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8" name="Retângulo 1037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9" name="Retângulo 1038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0" name="Retângulo 1039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1" name="Retângulo 1040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2" name="Retângulo 1041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3" name="Retângulo 1042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4" name="Retângulo 1043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5" name="Retângulo 1044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6" name="Retângulo 1045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7" name="Retângulo 1046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8" name="Retângulo 1047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49" name="Retângulo 1048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0" name="Retângulo 1049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1" name="Retângulo 1050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2" name="Retângulo 1051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3" name="Retângulo 1052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4" name="Retângulo 1053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5" name="Retângulo 1054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6" name="Retângulo 1055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001" name="Grupo 1000"/>
            <p:cNvGrpSpPr/>
            <p:nvPr/>
          </p:nvGrpSpPr>
          <p:grpSpPr>
            <a:xfrm>
              <a:off x="8462389" y="2477013"/>
              <a:ext cx="618067" cy="818111"/>
              <a:chOff x="4459422" y="2277533"/>
              <a:chExt cx="618067" cy="818111"/>
            </a:xfrm>
            <a:grpFill/>
          </p:grpSpPr>
          <p:sp>
            <p:nvSpPr>
              <p:cNvPr id="1005" name="Retângulo 1004"/>
              <p:cNvSpPr/>
              <p:nvPr/>
            </p:nvSpPr>
            <p:spPr>
              <a:xfrm>
                <a:off x="4459422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6" name="Retângulo 1005"/>
              <p:cNvSpPr/>
              <p:nvPr/>
            </p:nvSpPr>
            <p:spPr>
              <a:xfrm>
                <a:off x="4594106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7" name="Retângulo 1006"/>
              <p:cNvSpPr/>
              <p:nvPr/>
            </p:nvSpPr>
            <p:spPr>
              <a:xfrm>
                <a:off x="4728790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8" name="Retângulo 1007"/>
              <p:cNvSpPr/>
              <p:nvPr/>
            </p:nvSpPr>
            <p:spPr>
              <a:xfrm>
                <a:off x="4863474" y="29000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09" name="Retângulo 1008"/>
              <p:cNvSpPr/>
              <p:nvPr/>
            </p:nvSpPr>
            <p:spPr>
              <a:xfrm>
                <a:off x="4998159" y="29000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0" name="Retângulo 1009"/>
              <p:cNvSpPr/>
              <p:nvPr/>
            </p:nvSpPr>
            <p:spPr>
              <a:xfrm>
                <a:off x="4459422" y="2783815"/>
                <a:ext cx="79330" cy="793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1" name="Retângulo 1010"/>
              <p:cNvSpPr/>
              <p:nvPr/>
            </p:nvSpPr>
            <p:spPr>
              <a:xfrm>
                <a:off x="4594106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2" name="Retângulo 1011"/>
              <p:cNvSpPr/>
              <p:nvPr/>
            </p:nvSpPr>
            <p:spPr>
              <a:xfrm>
                <a:off x="4728790" y="27838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3" name="Retângulo 1012"/>
              <p:cNvSpPr/>
              <p:nvPr/>
            </p:nvSpPr>
            <p:spPr>
              <a:xfrm>
                <a:off x="4863474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4" name="Retângulo 1013"/>
              <p:cNvSpPr/>
              <p:nvPr/>
            </p:nvSpPr>
            <p:spPr>
              <a:xfrm>
                <a:off x="4998159" y="27838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5" name="Retângulo 1014"/>
              <p:cNvSpPr/>
              <p:nvPr/>
            </p:nvSpPr>
            <p:spPr>
              <a:xfrm>
                <a:off x="4459422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6" name="Retângulo 1015"/>
              <p:cNvSpPr/>
              <p:nvPr/>
            </p:nvSpPr>
            <p:spPr>
              <a:xfrm>
                <a:off x="4594106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7" name="Retângulo 1016"/>
              <p:cNvSpPr/>
              <p:nvPr/>
            </p:nvSpPr>
            <p:spPr>
              <a:xfrm>
                <a:off x="4728790" y="266756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8" name="Retângulo 1017"/>
              <p:cNvSpPr/>
              <p:nvPr/>
            </p:nvSpPr>
            <p:spPr>
              <a:xfrm>
                <a:off x="4863474" y="266756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19" name="Retângulo 1018"/>
              <p:cNvSpPr/>
              <p:nvPr/>
            </p:nvSpPr>
            <p:spPr>
              <a:xfrm>
                <a:off x="4998159" y="2667565"/>
                <a:ext cx="79330" cy="793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0" name="Retângulo 1019"/>
              <p:cNvSpPr/>
              <p:nvPr/>
            </p:nvSpPr>
            <p:spPr>
              <a:xfrm>
                <a:off x="4459422" y="2551315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1" name="Retângulo 1020"/>
              <p:cNvSpPr/>
              <p:nvPr/>
            </p:nvSpPr>
            <p:spPr>
              <a:xfrm>
                <a:off x="4594106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2" name="Retângulo 1021"/>
              <p:cNvSpPr/>
              <p:nvPr/>
            </p:nvSpPr>
            <p:spPr>
              <a:xfrm>
                <a:off x="4728790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3" name="Retângulo 1022"/>
              <p:cNvSpPr/>
              <p:nvPr/>
            </p:nvSpPr>
            <p:spPr>
              <a:xfrm>
                <a:off x="4863474" y="2551315"/>
                <a:ext cx="79330" cy="7933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4" name="Retângulo 1023"/>
              <p:cNvSpPr/>
              <p:nvPr/>
            </p:nvSpPr>
            <p:spPr>
              <a:xfrm>
                <a:off x="4998159" y="2551315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5" name="Retângulo 1024"/>
              <p:cNvSpPr/>
              <p:nvPr/>
            </p:nvSpPr>
            <p:spPr>
              <a:xfrm>
                <a:off x="4459422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6" name="Retângulo 1025"/>
              <p:cNvSpPr/>
              <p:nvPr/>
            </p:nvSpPr>
            <p:spPr>
              <a:xfrm>
                <a:off x="4594106" y="3016314"/>
                <a:ext cx="79330" cy="7933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7" name="Retângulo 1026"/>
              <p:cNvSpPr/>
              <p:nvPr/>
            </p:nvSpPr>
            <p:spPr>
              <a:xfrm>
                <a:off x="4728790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8" name="Retângulo 1027"/>
              <p:cNvSpPr/>
              <p:nvPr/>
            </p:nvSpPr>
            <p:spPr>
              <a:xfrm>
                <a:off x="4863474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29" name="Retângulo 1028"/>
              <p:cNvSpPr/>
              <p:nvPr/>
            </p:nvSpPr>
            <p:spPr>
              <a:xfrm>
                <a:off x="4998159" y="3016314"/>
                <a:ext cx="79330" cy="7933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30" name="Retângulo 1029"/>
              <p:cNvSpPr/>
              <p:nvPr/>
            </p:nvSpPr>
            <p:spPr>
              <a:xfrm>
                <a:off x="4459422" y="2277533"/>
                <a:ext cx="618067" cy="237067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sz="700" dirty="0"/>
              </a:p>
            </p:txBody>
          </p:sp>
        </p:grpSp>
        <p:sp>
          <p:nvSpPr>
            <p:cNvPr id="1002" name="Elipse 1001"/>
            <p:cNvSpPr/>
            <p:nvPr/>
          </p:nvSpPr>
          <p:spPr>
            <a:xfrm>
              <a:off x="5587895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3" name="Elipse 1002"/>
            <p:cNvSpPr/>
            <p:nvPr/>
          </p:nvSpPr>
          <p:spPr>
            <a:xfrm>
              <a:off x="7135209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4" name="Elipse 1003"/>
            <p:cNvSpPr/>
            <p:nvPr/>
          </p:nvSpPr>
          <p:spPr>
            <a:xfrm>
              <a:off x="8682521" y="1979057"/>
              <a:ext cx="177802" cy="1778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161" name="Picture 8" descr="Imagem relacionada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53" y="1422316"/>
            <a:ext cx="1714906" cy="1846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2" name="Imagem 1161"/>
          <p:cNvPicPr>
            <a:picLocks noChangeAspect="1"/>
          </p:cNvPicPr>
          <p:nvPr/>
        </p:nvPicPr>
        <p:blipFill rotWithShape="1"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1" t="693" r="15792" b="894"/>
          <a:stretch/>
        </p:blipFill>
        <p:spPr>
          <a:xfrm>
            <a:off x="2028893" y="2166402"/>
            <a:ext cx="2619376" cy="2181658"/>
          </a:xfrm>
          <a:prstGeom prst="rect">
            <a:avLst/>
          </a:prstGeom>
        </p:spPr>
      </p:pic>
      <p:sp>
        <p:nvSpPr>
          <p:cNvPr id="1163" name="Retângulo 1162"/>
          <p:cNvSpPr/>
          <p:nvPr/>
        </p:nvSpPr>
        <p:spPr>
          <a:xfrm>
            <a:off x="4927589" y="1422316"/>
            <a:ext cx="697654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</a:t>
            </a:r>
            <a:r>
              <a:rPr lang="pt-B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Twins</a:t>
            </a: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dos </a:t>
            </a:r>
            <a:r>
              <a:rPr lang="pt-B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Spools</a:t>
            </a: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de teste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4" name="Retângulo 1163"/>
          <p:cNvSpPr/>
          <p:nvPr/>
        </p:nvSpPr>
        <p:spPr>
          <a:xfrm>
            <a:off x="1926398" y="1422316"/>
            <a:ext cx="3001191" cy="36933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24000">
                <a:schemeClr val="bg1">
                  <a:lumMod val="50000"/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lvl="0"/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Digital </a:t>
            </a:r>
            <a:r>
              <a:rPr lang="pt-B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Twin</a:t>
            </a:r>
            <a:r>
              <a:rPr lang="pt-BR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Master </a:t>
            </a:r>
            <a:r>
              <a:rPr lang="pt-BR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Model</a:t>
            </a:r>
            <a:endParaRPr lang="pt-B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65" name="Seta para a direita listrada 1164"/>
          <p:cNvSpPr/>
          <p:nvPr/>
        </p:nvSpPr>
        <p:spPr>
          <a:xfrm>
            <a:off x="4239993" y="4144410"/>
            <a:ext cx="1273412" cy="543076"/>
          </a:xfrm>
          <a:prstGeom prst="stripedRightArrow">
            <a:avLst>
              <a:gd name="adj1" fmla="val 47798"/>
              <a:gd name="adj2" fmla="val 50000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12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23"/>
          <a:stretch/>
        </p:blipFill>
        <p:spPr>
          <a:xfrm>
            <a:off x="0" y="1"/>
            <a:ext cx="12197862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408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Materiais e métodos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520726"/>
            <a:ext cx="597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sz="2000" b="1" i="1" dirty="0" smtClean="0">
                <a:solidFill>
                  <a:schemeClr val="tx2"/>
                </a:solidFill>
                <a:latin typeface="Arial" pitchFamily="34" charset="0"/>
                <a:cs typeface="Arial" panose="020B0604020202020204" pitchFamily="34" charset="0"/>
              </a:rPr>
              <a:t>Softwares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877923"/>
            <a:ext cx="11521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simulação computacional será executada em planilha Microsoft Excel e está previsto o uso do </a:t>
            </a:r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Siemens CAE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VisVSA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Variation</a:t>
            </a:r>
            <a:r>
              <a:rPr lang="pt-BR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Systems </a:t>
            </a:r>
            <a:r>
              <a:rPr lang="pt-BR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cujo pacote gráfico executa uma série de simulações virtuais, com base nas características (</a:t>
            </a:r>
            <a:r>
              <a:rPr lang="pt-BR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e nos </a:t>
            </a:r>
            <a:r>
              <a:rPr lang="pt-BR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metadados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do modelo matemático CAD. </a:t>
            </a:r>
            <a:endParaRPr lang="pt-BR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32" y="2874883"/>
            <a:ext cx="5772908" cy="384405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6744072" y="2874883"/>
            <a:ext cx="3312368" cy="3844056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6888088" y="2995220"/>
            <a:ext cx="3024336" cy="364997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admitir arquivo neutro oriundo de qualquer 3D CAD;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rastreabilidade na árvore de modelamento;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Distribuição de tolerância 1D e 3D;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simulação da influência do processo de fabricação;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Capacidade de identificação das contribuições individuais das dimensões;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Determinação dos índices de capacidade que impactam o processo de fabricação e o projeto. 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723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263352" y="663082"/>
            <a:ext cx="6696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solidFill>
                  <a:prstClr val="white"/>
                </a:solidFill>
                <a:latin typeface="Segoe Script" panose="030B0504020000000003" pitchFamily="66" charset="0"/>
              </a:rPr>
              <a:t>Cronograma de atividades</a:t>
            </a:r>
            <a:endParaRPr lang="pt-BR" sz="2400" b="1" dirty="0">
              <a:solidFill>
                <a:prstClr val="white"/>
              </a:solidFill>
              <a:latin typeface="Segoe Script" panose="030B0504020000000003" pitchFamily="66" charset="0"/>
            </a:endParaRPr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3881216"/>
              </p:ext>
            </p:extLst>
          </p:nvPr>
        </p:nvGraphicFramePr>
        <p:xfrm>
          <a:off x="479376" y="1196752"/>
          <a:ext cx="11363380" cy="468051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80120"/>
                <a:gridCol w="2736304"/>
                <a:gridCol w="628913"/>
                <a:gridCol w="628913"/>
                <a:gridCol w="628913"/>
                <a:gridCol w="628913"/>
                <a:gridCol w="628913"/>
                <a:gridCol w="628913"/>
                <a:gridCol w="628913"/>
                <a:gridCol w="628913"/>
                <a:gridCol w="628913"/>
                <a:gridCol w="628913"/>
                <a:gridCol w="628913"/>
                <a:gridCol w="628913"/>
              </a:tblGrid>
              <a:tr h="197538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Atividades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2019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2020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197538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ago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set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out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nov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dez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jan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fev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mar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abr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mai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jun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2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jul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Revisão bibliográfica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rowSpan="4"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Estudo preliminar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Método convencional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Definição dos requisitos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Simulação VSA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Comparações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rowSpan="4"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Definição e validação do modelo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Simulação estatística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Cálculo aritmético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Simulações VSA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Comparações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rowSpan="3"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Estudos de aplicação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Análise de tolerância dimensional (1D)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Análise de tolerância espacial (3D)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Análise do conjunto (spool montado)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>
                          <a:solidFill>
                            <a:schemeClr val="bg1"/>
                          </a:solidFill>
                          <a:effectLst/>
                        </a:rPr>
                        <a:t>Redação da dissertação</a:t>
                      </a:r>
                      <a:endParaRPr lang="pt-BR" sz="1200" b="1" i="0" u="none" strike="noStrike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>
                          <a:effectLst/>
                        </a:rPr>
                        <a:t> </a:t>
                      </a:r>
                      <a:endParaRPr lang="pt-BR" sz="800" b="0" i="0" u="none" strike="noStrike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  <a:tr h="306103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pt-BR" sz="12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Defesa da dissertação</a:t>
                      </a:r>
                      <a:endParaRPr lang="pt-BR" sz="1200" b="1" i="0" u="none" strike="noStrike" dirty="0">
                        <a:solidFill>
                          <a:schemeClr val="bg1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pt-BR" sz="800" u="none" strike="noStrike" dirty="0">
                          <a:effectLst/>
                        </a:rPr>
                        <a:t> </a:t>
                      </a:r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pt-BR" sz="8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0" marR="0" marT="0" marB="0" anchor="ctr">
                    <a:noFill/>
                  </a:tcPr>
                </a:tc>
              </a:tr>
            </a:tbl>
          </a:graphicData>
        </a:graphic>
      </p:graphicFrame>
      <p:pic>
        <p:nvPicPr>
          <p:cNvPr id="108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4502710" y="160975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5113963" y="1601377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5743580" y="1607463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6372086" y="1601377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6976209" y="160975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7608168" y="1589564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8226355" y="160975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8884840" y="1599103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9495184" y="1609765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111322" y="1599103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776520" y="160975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1402187" y="160975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4502710" y="189775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5113963" y="1889377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4502710" y="2217727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6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5113963" y="2209353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5113963" y="2487355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5743580" y="251249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5113963" y="2844562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5743580" y="2850648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6348958" y="3138648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6960096" y="3138648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6348958" y="3426648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4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6967081" y="3426648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7608168" y="3738467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8226355" y="3765776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7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7608168" y="404076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8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8226355" y="4068070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8884840" y="4356070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9533284" y="437035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8884840" y="4644070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9533284" y="465835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8884840" y="495287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9533284" y="4967152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8884840" y="524087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9533284" y="5255152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167856" y="4650577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8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836413" y="4658351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167856" y="4959378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836413" y="4967152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167856" y="5256903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2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795955" y="5264677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1364089" y="5264677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1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197" b="27188" l="71187" r="9046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0854" t="7129" r="9528" b="72242"/>
          <a:stretch/>
        </p:blipFill>
        <p:spPr bwMode="auto">
          <a:xfrm>
            <a:off x="11183170" y="5528987"/>
            <a:ext cx="729373" cy="766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5" name="CaixaDeTexto 84"/>
          <p:cNvSpPr txBox="1"/>
          <p:nvPr/>
        </p:nvSpPr>
        <p:spPr>
          <a:xfrm>
            <a:off x="11256234" y="5771356"/>
            <a:ext cx="583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b="1" dirty="0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defesa</a:t>
            </a:r>
          </a:p>
          <a:p>
            <a:pPr algn="ctr"/>
            <a:r>
              <a:rPr lang="pt-BR" sz="1200" b="1" dirty="0" smtClean="0">
                <a:solidFill>
                  <a:srgbClr val="1F49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ME</a:t>
            </a:r>
            <a:endParaRPr lang="pt-BR" sz="1200" b="1" dirty="0">
              <a:solidFill>
                <a:srgbClr val="1F497D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adley Hand ITC" panose="03070402050302030203" pitchFamily="66" charset="0"/>
            </a:endParaRPr>
          </a:p>
        </p:txBody>
      </p:sp>
      <p:pic>
        <p:nvPicPr>
          <p:cNvPr id="144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795955" y="4650577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2" descr="C:\Users\thf\Desktop\oie_161621106of7KhTW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4" t="10899" r="17127" b="24154"/>
          <a:stretch/>
        </p:blipFill>
        <p:spPr bwMode="auto">
          <a:xfrm>
            <a:off x="10795955" y="4959378"/>
            <a:ext cx="291336" cy="2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1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/>
          <p:cNvSpPr/>
          <p:nvPr/>
        </p:nvSpPr>
        <p:spPr>
          <a:xfrm>
            <a:off x="0" y="0"/>
            <a:ext cx="9768408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6659724" y="5533775"/>
            <a:ext cx="5302188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400" b="1" dirty="0" smtClean="0">
                <a:solidFill>
                  <a:schemeClr val="bg1"/>
                </a:solidFill>
              </a:rPr>
              <a:t>Thiago Linhares Fernandes 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9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de </a:t>
            </a:r>
            <a:r>
              <a:rPr lang="pt-BR" dirty="0" smtClean="0">
                <a:solidFill>
                  <a:schemeClr val="bg1"/>
                </a:solidFill>
              </a:rPr>
              <a:t>julho de 2019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Obrigado pela atenção!</a:t>
            </a:r>
            <a:endParaRPr lang="pt-BR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6659724" y="4869160"/>
            <a:ext cx="5302188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800" dirty="0" smtClean="0">
                <a:solidFill>
                  <a:schemeClr val="bg1"/>
                </a:solidFill>
              </a:rPr>
              <a:t>Projeto de Dissertação de Mestrado</a:t>
            </a:r>
            <a:endParaRPr lang="pt-BR" sz="1800" dirty="0">
              <a:solidFill>
                <a:schemeClr val="bg1"/>
              </a:solidFill>
            </a:endParaRPr>
          </a:p>
        </p:txBody>
      </p:sp>
      <p:sp>
        <p:nvSpPr>
          <p:cNvPr id="17" name="Espaço Reservado para Texto 6"/>
          <p:cNvSpPr txBox="1">
            <a:spLocks/>
          </p:cNvSpPr>
          <p:nvPr/>
        </p:nvSpPr>
        <p:spPr>
          <a:xfrm>
            <a:off x="6659724" y="5971757"/>
            <a:ext cx="5302188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1400" dirty="0" smtClean="0">
                <a:solidFill>
                  <a:schemeClr val="bg1"/>
                </a:solidFill>
              </a:rPr>
              <a:t>Prof. Gustavo D. </a:t>
            </a:r>
            <a:r>
              <a:rPr lang="pt-BR" sz="1400" dirty="0" err="1" smtClean="0">
                <a:solidFill>
                  <a:schemeClr val="bg1"/>
                </a:solidFill>
              </a:rPr>
              <a:t>Donatelli</a:t>
            </a:r>
            <a:r>
              <a:rPr lang="pt-BR" sz="1400" dirty="0" smtClean="0">
                <a:solidFill>
                  <a:schemeClr val="bg1"/>
                </a:solidFill>
              </a:rPr>
              <a:t>, Dr. Eng. (orientador)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3098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 descr="Resultado de imagem para toyota recall accelerato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3" r="31217" b="28267"/>
          <a:stretch/>
        </p:blipFill>
        <p:spPr bwMode="auto">
          <a:xfrm>
            <a:off x="866772" y="514349"/>
            <a:ext cx="4557483" cy="581025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s://www.mercurynews.com/wp-content/uploads/2016/08/20100201_073926_ssjm0202answers9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89" y="514349"/>
            <a:ext cx="4654931" cy="5810251"/>
          </a:xfrm>
          <a:prstGeom prst="rect">
            <a:avLst/>
          </a:prstGeom>
          <a:ln w="9525">
            <a:solidFill>
              <a:schemeClr val="bg1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087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4"/>
          <p:cNvGrpSpPr/>
          <p:nvPr/>
        </p:nvGrpSpPr>
        <p:grpSpPr>
          <a:xfrm>
            <a:off x="6944276" y="2669168"/>
            <a:ext cx="4515596" cy="2196622"/>
            <a:chOff x="1529400" y="4052841"/>
            <a:chExt cx="4890724" cy="2402219"/>
          </a:xfrm>
        </p:grpSpPr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1529400" y="6302660"/>
              <a:ext cx="679265" cy="152400"/>
            </a:xfrm>
            <a:prstGeom prst="rect">
              <a:avLst/>
            </a:prstGeom>
            <a:gradFill rotWithShape="0">
              <a:gsLst>
                <a:gs pos="0">
                  <a:srgbClr val="731B04"/>
                </a:gs>
                <a:gs pos="100000">
                  <a:srgbClr val="F83B0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83B08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582265" y="6153255"/>
              <a:ext cx="679265" cy="301805"/>
            </a:xfrm>
            <a:prstGeom prst="rect">
              <a:avLst/>
            </a:prstGeom>
            <a:gradFill rotWithShape="0">
              <a:gsLst>
                <a:gs pos="0">
                  <a:srgbClr val="731B04"/>
                </a:gs>
                <a:gs pos="100000">
                  <a:srgbClr val="F83B0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83B08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635130" y="5838623"/>
              <a:ext cx="679265" cy="616437"/>
            </a:xfrm>
            <a:prstGeom prst="rect">
              <a:avLst/>
            </a:prstGeom>
            <a:gradFill rotWithShape="0">
              <a:gsLst>
                <a:gs pos="0">
                  <a:srgbClr val="731B04"/>
                </a:gs>
                <a:gs pos="100000">
                  <a:srgbClr val="F83B0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83B08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4687994" y="5392240"/>
              <a:ext cx="679265" cy="1062820"/>
            </a:xfrm>
            <a:prstGeom prst="rect">
              <a:avLst/>
            </a:prstGeom>
            <a:gradFill rotWithShape="0">
              <a:gsLst>
                <a:gs pos="0">
                  <a:srgbClr val="731B04"/>
                </a:gs>
                <a:gs pos="100000">
                  <a:srgbClr val="F83B0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83B08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5740859" y="4052841"/>
              <a:ext cx="679265" cy="2402219"/>
            </a:xfrm>
            <a:prstGeom prst="rect">
              <a:avLst/>
            </a:prstGeom>
            <a:gradFill rotWithShape="0">
              <a:gsLst>
                <a:gs pos="0">
                  <a:srgbClr val="731B04"/>
                </a:gs>
                <a:gs pos="100000">
                  <a:srgbClr val="F83B0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83B08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1" name="Group 197"/>
          <p:cNvGrpSpPr/>
          <p:nvPr/>
        </p:nvGrpSpPr>
        <p:grpSpPr>
          <a:xfrm>
            <a:off x="6319166" y="2136559"/>
            <a:ext cx="5388639" cy="3866527"/>
            <a:chOff x="6300681" y="2226769"/>
            <a:chExt cx="5388639" cy="3866527"/>
          </a:xfrm>
        </p:grpSpPr>
        <p:grpSp>
          <p:nvGrpSpPr>
            <p:cNvPr id="12" name="Group 11"/>
            <p:cNvGrpSpPr>
              <a:grpSpLocks noChangeAspect="1"/>
            </p:cNvGrpSpPr>
            <p:nvPr/>
          </p:nvGrpSpPr>
          <p:grpSpPr>
            <a:xfrm>
              <a:off x="6544843" y="5177808"/>
              <a:ext cx="5121890" cy="915488"/>
              <a:chOff x="368175" y="6724880"/>
              <a:chExt cx="6407528" cy="1145283"/>
            </a:xfrm>
          </p:grpSpPr>
          <p:sp>
            <p:nvSpPr>
              <p:cNvPr id="18" name="Round Same Side Corner Rectangle 12"/>
              <p:cNvSpPr/>
              <p:nvPr/>
            </p:nvSpPr>
            <p:spPr>
              <a:xfrm rot="10800000">
                <a:off x="5553820" y="6814816"/>
                <a:ext cx="1221883" cy="1027397"/>
              </a:xfrm>
              <a:prstGeom prst="round2SameRect">
                <a:avLst>
                  <a:gd name="adj1" fmla="val 10500"/>
                  <a:gd name="adj2" fmla="val 0"/>
                </a:avLst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9" name="Round Same Side Corner Rectangle 4"/>
              <p:cNvSpPr/>
              <p:nvPr/>
            </p:nvSpPr>
            <p:spPr>
              <a:xfrm>
                <a:off x="5591397" y="6724880"/>
                <a:ext cx="1146729" cy="367999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91440" tIns="128016" rIns="91440" bIns="128016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1000" b="1" dirty="0" smtClean="0">
                    <a:solidFill>
                      <a:srgbClr val="D0D3DA">
                        <a:lumMod val="50000"/>
                      </a:srgbClr>
                    </a:solidFill>
                  </a:rPr>
                  <a:t>Production</a:t>
                </a:r>
                <a:endParaRPr lang="en-US" sz="1000" b="1" dirty="0">
                  <a:solidFill>
                    <a:srgbClr val="D0D3DA">
                      <a:lumMod val="50000"/>
                    </a:srgbClr>
                  </a:solidFill>
                </a:endParaRPr>
              </a:p>
            </p:txBody>
          </p:sp>
          <p:sp>
            <p:nvSpPr>
              <p:cNvPr id="20" name="Round Same Side Corner Rectangle 15"/>
              <p:cNvSpPr/>
              <p:nvPr/>
            </p:nvSpPr>
            <p:spPr>
              <a:xfrm rot="10800000">
                <a:off x="4257409" y="6814816"/>
                <a:ext cx="1221883" cy="1027397"/>
              </a:xfrm>
              <a:prstGeom prst="round2SameRect">
                <a:avLst>
                  <a:gd name="adj1" fmla="val 10500"/>
                  <a:gd name="adj2" fmla="val 0"/>
                </a:avLst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1" name="Round Same Side Corner Rectangle 4"/>
              <p:cNvSpPr/>
              <p:nvPr/>
            </p:nvSpPr>
            <p:spPr>
              <a:xfrm>
                <a:off x="4294985" y="6724880"/>
                <a:ext cx="1146729" cy="367998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1000" b="1" dirty="0" smtClean="0">
                    <a:solidFill>
                      <a:srgbClr val="D0D3DA">
                        <a:lumMod val="50000"/>
                      </a:srgbClr>
                    </a:solidFill>
                  </a:rPr>
                  <a:t>Ramp-Up</a:t>
                </a:r>
                <a:endParaRPr lang="en-US" sz="1000" b="1" dirty="0">
                  <a:solidFill>
                    <a:srgbClr val="D0D3DA">
                      <a:lumMod val="50000"/>
                    </a:srgbClr>
                  </a:solidFill>
                </a:endParaRPr>
              </a:p>
            </p:txBody>
          </p:sp>
          <p:sp>
            <p:nvSpPr>
              <p:cNvPr id="22" name="Round Same Side Corner Rectangle 17"/>
              <p:cNvSpPr/>
              <p:nvPr/>
            </p:nvSpPr>
            <p:spPr>
              <a:xfrm rot="10800000">
                <a:off x="2960997" y="6814816"/>
                <a:ext cx="1221883" cy="1027397"/>
              </a:xfrm>
              <a:prstGeom prst="round2SameRect">
                <a:avLst>
                  <a:gd name="adj1" fmla="val 10500"/>
                  <a:gd name="adj2" fmla="val 0"/>
                </a:avLst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Round Same Side Corner Rectangle 4"/>
              <p:cNvSpPr/>
              <p:nvPr/>
            </p:nvSpPr>
            <p:spPr>
              <a:xfrm>
                <a:off x="2998574" y="6724880"/>
                <a:ext cx="1146729" cy="612280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1000" b="1" dirty="0" smtClean="0">
                    <a:solidFill>
                      <a:srgbClr val="D0D3DA">
                        <a:lumMod val="50000"/>
                      </a:srgbClr>
                    </a:solidFill>
                  </a:rPr>
                  <a:t>Tooling &amp; Systems Integration</a:t>
                </a:r>
                <a:endParaRPr lang="en-US" sz="1000" b="1" dirty="0">
                  <a:solidFill>
                    <a:srgbClr val="D0D3DA">
                      <a:lumMod val="50000"/>
                    </a:srgbClr>
                  </a:solidFill>
                </a:endParaRPr>
              </a:p>
            </p:txBody>
          </p:sp>
          <p:sp>
            <p:nvSpPr>
              <p:cNvPr id="24" name="Round Same Side Corner Rectangle 19"/>
              <p:cNvSpPr/>
              <p:nvPr/>
            </p:nvSpPr>
            <p:spPr>
              <a:xfrm rot="10800000">
                <a:off x="1664586" y="6814817"/>
                <a:ext cx="1221883" cy="1027397"/>
              </a:xfrm>
              <a:prstGeom prst="round2SameRect">
                <a:avLst>
                  <a:gd name="adj1" fmla="val 10500"/>
                  <a:gd name="adj2" fmla="val 0"/>
                </a:avLst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Round Same Side Corner Rectangle 4"/>
              <p:cNvSpPr/>
              <p:nvPr/>
            </p:nvSpPr>
            <p:spPr>
              <a:xfrm>
                <a:off x="1702163" y="6724880"/>
                <a:ext cx="1146729" cy="550701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1000" b="1" dirty="0" smtClean="0">
                    <a:solidFill>
                      <a:srgbClr val="D0D3DA">
                        <a:lumMod val="50000"/>
                      </a:srgbClr>
                    </a:solidFill>
                  </a:rPr>
                  <a:t>Process Design</a:t>
                </a:r>
                <a:endParaRPr lang="en-US" sz="1000" b="1" dirty="0">
                  <a:solidFill>
                    <a:srgbClr val="D0D3DA">
                      <a:lumMod val="50000"/>
                    </a:srgbClr>
                  </a:solidFill>
                </a:endParaRPr>
              </a:p>
            </p:txBody>
          </p:sp>
          <p:sp>
            <p:nvSpPr>
              <p:cNvPr id="26" name="Round Same Side Corner Rectangle 21"/>
              <p:cNvSpPr/>
              <p:nvPr/>
            </p:nvSpPr>
            <p:spPr>
              <a:xfrm rot="10800000">
                <a:off x="368175" y="6814817"/>
                <a:ext cx="1221883" cy="1027397"/>
              </a:xfrm>
              <a:prstGeom prst="round2SameRect">
                <a:avLst>
                  <a:gd name="adj1" fmla="val 10500"/>
                  <a:gd name="adj2" fmla="val 0"/>
                </a:avLst>
              </a:prstGeom>
              <a:scene3d>
                <a:camera prst="orthographicFront"/>
                <a:lightRig rig="flat" dir="t"/>
              </a:scene3d>
              <a:sp3d prstMaterial="plastic">
                <a:bevelT w="120900" h="88900"/>
                <a:bevelB w="88900" h="31750" prst="angle"/>
              </a:sp3d>
            </p:spPr>
            <p:style>
              <a:lnRef idx="0">
                <a:schemeClr val="accent6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7" name="Round Same Side Corner Rectangle 4"/>
              <p:cNvSpPr/>
              <p:nvPr/>
            </p:nvSpPr>
            <p:spPr>
              <a:xfrm>
                <a:off x="405752" y="6724880"/>
                <a:ext cx="1146729" cy="496871"/>
              </a:xfrm>
              <a:prstGeom prst="rect">
                <a:avLst/>
              </a:prstGeom>
              <a:scene3d>
                <a:camera prst="orthographicFront"/>
                <a:lightRig rig="flat" dir="t"/>
              </a:scene3d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28016" tIns="128016" rIns="128016" bIns="128016" numCol="1" spcCol="1270" anchor="t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en-US" sz="1000" b="1" dirty="0" smtClean="0">
                    <a:solidFill>
                      <a:srgbClr val="D0D3DA">
                        <a:lumMod val="50000"/>
                      </a:srgbClr>
                    </a:solidFill>
                  </a:rPr>
                  <a:t>Product Design</a:t>
                </a:r>
                <a:endParaRPr lang="en-US" sz="1000" b="1" dirty="0">
                  <a:solidFill>
                    <a:srgbClr val="D0D3DA">
                      <a:lumMod val="50000"/>
                    </a:srgbClr>
                  </a:solidFill>
                </a:endParaRPr>
              </a:p>
            </p:txBody>
          </p:sp>
          <p:pic>
            <p:nvPicPr>
              <p:cNvPr id="28" name="Picture 7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008080"/>
                  </a:clrFrom>
                  <a:clrTo>
                    <a:srgbClr val="00808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rot="10800000">
                <a:off x="436766" y="7512264"/>
                <a:ext cx="378835" cy="25963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29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008080"/>
                  </a:clrFrom>
                  <a:clrTo>
                    <a:srgbClr val="008080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711609" y="7240634"/>
                <a:ext cx="686578" cy="47433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0" name="Picture 25" descr="New Image2.JPG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515525" y="7147121"/>
                <a:ext cx="854003" cy="41011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1" name="Picture 11" descr="imagesCAQH0VME.jpg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4430361" y="7227358"/>
                <a:ext cx="463107" cy="570311"/>
              </a:xfrm>
              <a:prstGeom prst="rect">
                <a:avLst/>
              </a:prstGeom>
              <a:ln>
                <a:noFill/>
              </a:ln>
              <a:effectLst>
                <a:glow rad="101600">
                  <a:schemeClr val="bg2">
                    <a:alpha val="40000"/>
                  </a:schemeClr>
                </a:glow>
              </a:effectLst>
            </p:spPr>
          </p:pic>
          <p:pic>
            <p:nvPicPr>
              <p:cNvPr id="32" name="Picture 3" descr="E:\Marketing 2008 v1\Tx9 Launch\Quality\screenshots\Impeller_2.png"/>
              <p:cNvPicPr>
                <a:picLocks noChangeAspect="1" noChangeArrowheads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2924000" y="7390912"/>
                <a:ext cx="1043341" cy="460067"/>
              </a:xfrm>
              <a:prstGeom prst="rect">
                <a:avLst/>
              </a:prstGeom>
              <a:noFill/>
            </p:spPr>
          </p:pic>
          <p:pic>
            <p:nvPicPr>
              <p:cNvPr id="33" name="Picture 4"/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00325C"/>
                  </a:clrFrom>
                  <a:clrTo>
                    <a:srgbClr val="00325C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H="1">
                <a:off x="3669037" y="7427096"/>
                <a:ext cx="405925" cy="2422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" name="Picture 4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029217" y="7516907"/>
                <a:ext cx="253489" cy="212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5" name="Picture 30" descr="SXXN3091_jpg.jpg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5630203" y="7032948"/>
                <a:ext cx="1116286" cy="837215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  <p:pic>
            <p:nvPicPr>
              <p:cNvPr id="36" name="Picture 1" descr="D:\Marketing\Pictures\Products\Jack\Jack_lifting Wheel_Ergo_2.jpg"/>
              <p:cNvPicPr>
                <a:picLocks noChangeAspect="1" noChangeArrowheads="1"/>
              </p:cNvPicPr>
              <p:nvPr/>
            </p:nvPicPr>
            <p:blipFill>
              <a:blip r:embed="rId12" cstate="print"/>
              <a:srcRect/>
              <a:stretch>
                <a:fillRect/>
              </a:stretch>
            </p:blipFill>
            <p:spPr bwMode="auto">
              <a:xfrm>
                <a:off x="2010580" y="7278103"/>
                <a:ext cx="676038" cy="438174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37" name="Picture 8" descr="ScreenHunter_02 Dec. 13 13.46.jpg"/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48006" y="7219552"/>
                <a:ext cx="499274" cy="60644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grpSp>
          <p:nvGrpSpPr>
            <p:cNvPr id="13" name="Group 196"/>
            <p:cNvGrpSpPr/>
            <p:nvPr/>
          </p:nvGrpSpPr>
          <p:grpSpPr>
            <a:xfrm>
              <a:off x="6300681" y="2226769"/>
              <a:ext cx="5388639" cy="2852086"/>
              <a:chOff x="6300681" y="2226769"/>
              <a:chExt cx="5388639" cy="2852086"/>
            </a:xfrm>
          </p:grpSpPr>
          <p:sp>
            <p:nvSpPr>
              <p:cNvPr id="14" name="Line 3"/>
              <p:cNvSpPr>
                <a:spLocks noChangeAspect="1" noChangeShapeType="1"/>
              </p:cNvSpPr>
              <p:nvPr/>
            </p:nvSpPr>
            <p:spPr bwMode="auto">
              <a:xfrm>
                <a:off x="6667763" y="5062294"/>
                <a:ext cx="5021557" cy="16561"/>
              </a:xfrm>
              <a:prstGeom prst="line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15" name="Text Box 11"/>
              <p:cNvSpPr txBox="1">
                <a:spLocks noChangeArrowheads="1"/>
              </p:cNvSpPr>
              <p:nvPr/>
            </p:nvSpPr>
            <p:spPr bwMode="auto">
              <a:xfrm rot="16200000">
                <a:off x="5639584" y="3234123"/>
                <a:ext cx="1660748" cy="338554"/>
              </a:xfrm>
              <a:prstGeom prst="rect">
                <a:avLst/>
              </a:prstGeom>
              <a:noFill/>
              <a:ln w="12700">
                <a:noFill/>
                <a:miter lim="800000"/>
                <a:headEnd type="none" w="sm" len="sm"/>
                <a:tailEnd type="none" w="sm" len="sm"/>
              </a:ln>
            </p:spPr>
            <p:txBody>
              <a:bodyPr wrap="square">
                <a:spAutoFit/>
              </a:bodyPr>
              <a:lstStyle/>
              <a:p>
                <a:pPr algn="ctr" eaLnBrk="0" hangingPunct="0"/>
                <a:r>
                  <a:rPr lang="en-US" sz="1600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Karla" pitchFamily="2" charset="0"/>
                    <a:ea typeface="Karla" pitchFamily="2" charset="0"/>
                    <a:cs typeface="Times New Roman" pitchFamily="18" charset="0"/>
                  </a:rPr>
                  <a:t> Cost of Quality</a:t>
                </a:r>
                <a:endParaRPr lang="en-US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Karla" pitchFamily="2" charset="0"/>
                  <a:ea typeface="Karla" pitchFamily="2" charset="0"/>
                  <a:cs typeface="Times New Roman" pitchFamily="18" charset="0"/>
                </a:endParaRPr>
              </a:p>
            </p:txBody>
          </p:sp>
          <p:sp>
            <p:nvSpPr>
              <p:cNvPr id="17" name="Line 22"/>
              <p:cNvSpPr>
                <a:spLocks noChangeShapeType="1"/>
              </p:cNvSpPr>
              <p:nvPr/>
            </p:nvSpPr>
            <p:spPr bwMode="auto">
              <a:xfrm flipH="1" flipV="1">
                <a:off x="6682229" y="2226769"/>
                <a:ext cx="0" cy="2829320"/>
              </a:xfrm>
              <a:prstGeom prst="line">
                <a:avLst/>
              </a:prstGeom>
              <a:noFill/>
              <a:ln w="28575">
                <a:solidFill>
                  <a:schemeClr val="bg1">
                    <a:lumMod val="65000"/>
                  </a:schemeClr>
                </a:solidFill>
                <a:round/>
                <a:headEnd type="none" w="sm" len="sm"/>
                <a:tailEnd type="triangle" w="med" len="med"/>
              </a:ln>
            </p:spPr>
            <p:txBody>
              <a:bodyPr wrap="none" anchor="ctr"/>
              <a:lstStyle/>
              <a:p>
                <a:endParaRPr lang="en-US" dirty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2" name="Rounded Rectangle 48"/>
          <p:cNvSpPr/>
          <p:nvPr/>
        </p:nvSpPr>
        <p:spPr bwMode="auto">
          <a:xfrm>
            <a:off x="9084749" y="2331633"/>
            <a:ext cx="2721543" cy="2592439"/>
          </a:xfrm>
          <a:prstGeom prst="roundRect">
            <a:avLst>
              <a:gd name="adj" fmla="val 3307"/>
            </a:avLst>
          </a:prstGeom>
          <a:solidFill>
            <a:srgbClr val="FF0000">
              <a:alpha val="10196"/>
            </a:srgbClr>
          </a:solidFill>
          <a:ln>
            <a:solidFill>
              <a:srgbClr val="FF0000"/>
            </a:solidFill>
            <a:prstDash val="lgDash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2600" b="1" dirty="0" smtClean="0">
              <a:solidFill>
                <a:srgbClr val="FF0000"/>
              </a:solidFill>
            </a:endParaRPr>
          </a:p>
        </p:txBody>
      </p:sp>
      <p:sp>
        <p:nvSpPr>
          <p:cNvPr id="43" name="Rounded Rectangle 49"/>
          <p:cNvSpPr/>
          <p:nvPr/>
        </p:nvSpPr>
        <p:spPr bwMode="auto">
          <a:xfrm>
            <a:off x="6796486" y="4061173"/>
            <a:ext cx="2430167" cy="862899"/>
          </a:xfrm>
          <a:prstGeom prst="roundRect">
            <a:avLst>
              <a:gd name="adj" fmla="val 5519"/>
            </a:avLst>
          </a:prstGeom>
          <a:solidFill>
            <a:srgbClr val="00B050">
              <a:alpha val="10196"/>
            </a:srgbClr>
          </a:solidFill>
          <a:ln>
            <a:solidFill>
              <a:srgbClr val="00B050"/>
            </a:solidFill>
            <a:prstDash val="lgDash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2600" b="1" dirty="0" smtClean="0">
              <a:solidFill>
                <a:srgbClr val="00B050"/>
              </a:solidFill>
            </a:endParaRPr>
          </a:p>
        </p:txBody>
      </p:sp>
      <p:sp>
        <p:nvSpPr>
          <p:cNvPr id="44" name="Rounded Rectangle 50"/>
          <p:cNvSpPr/>
          <p:nvPr/>
        </p:nvSpPr>
        <p:spPr bwMode="auto">
          <a:xfrm>
            <a:off x="7001794" y="3716962"/>
            <a:ext cx="1845132" cy="287061"/>
          </a:xfrm>
          <a:prstGeom prst="roundRect">
            <a:avLst/>
          </a:prstGeom>
          <a:noFill/>
          <a:ln>
            <a:noFill/>
            <a:prstDash val="soli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rgbClr val="00B050"/>
                </a:solidFill>
                <a:latin typeface="Karla" pitchFamily="2" charset="0"/>
                <a:ea typeface="Karla" pitchFamily="2" charset="0"/>
              </a:rPr>
              <a:t>Good Quality</a:t>
            </a:r>
          </a:p>
        </p:txBody>
      </p:sp>
      <p:sp>
        <p:nvSpPr>
          <p:cNvPr id="45" name="Rounded Rectangle 51"/>
          <p:cNvSpPr/>
          <p:nvPr/>
        </p:nvSpPr>
        <p:spPr bwMode="auto">
          <a:xfrm>
            <a:off x="9273536" y="1993030"/>
            <a:ext cx="2330796" cy="287061"/>
          </a:xfrm>
          <a:prstGeom prst="roundRect">
            <a:avLst/>
          </a:prstGeom>
          <a:noFill/>
          <a:ln>
            <a:noFill/>
            <a:prstDash val="solid"/>
          </a:ln>
          <a:ex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en-US" sz="1600" dirty="0" smtClean="0">
                <a:solidFill>
                  <a:srgbClr val="FF0000"/>
                </a:solidFill>
                <a:latin typeface="Karla" pitchFamily="2" charset="0"/>
                <a:ea typeface="Karla" pitchFamily="2" charset="0"/>
              </a:rPr>
              <a:t>Cost of Poor Quality</a:t>
            </a:r>
          </a:p>
        </p:txBody>
      </p:sp>
      <p:grpSp>
        <p:nvGrpSpPr>
          <p:cNvPr id="2051" name="Grupo 2050"/>
          <p:cNvGrpSpPr/>
          <p:nvPr/>
        </p:nvGrpSpPr>
        <p:grpSpPr>
          <a:xfrm>
            <a:off x="-48442" y="1399095"/>
            <a:ext cx="6131355" cy="4687487"/>
            <a:chOff x="-48442" y="1408620"/>
            <a:chExt cx="6131355" cy="4687487"/>
          </a:xfrm>
        </p:grpSpPr>
        <p:pic>
          <p:nvPicPr>
            <p:cNvPr id="2049" name="Imagem 2048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sharpenSoften amount="5000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8442" y="1575484"/>
              <a:ext cx="6131355" cy="4230635"/>
            </a:xfrm>
            <a:prstGeom prst="rect">
              <a:avLst/>
            </a:prstGeom>
          </p:spPr>
        </p:pic>
        <p:pic>
          <p:nvPicPr>
            <p:cNvPr id="2052" name="Picture 4" descr="Resultado de imagem para monster flat icon"/>
            <p:cNvPicPr>
              <a:picLocks noChangeAspect="1" noChangeArrowheads="1"/>
            </p:cNvPicPr>
            <p:nvPr/>
          </p:nvPicPr>
          <p:blipFill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4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003456">
              <a:off x="3566780" y="4912028"/>
              <a:ext cx="902592" cy="676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4" descr="Resultado de imagem para monster flat icon"/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07375">
              <a:off x="3533482" y="5488360"/>
              <a:ext cx="810330" cy="6077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Resultado de imagem para happy icon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53422">
              <a:off x="3184332" y="1408620"/>
              <a:ext cx="466345" cy="333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6" descr="Resultado de imagem para happy icon"/>
            <p:cNvPicPr>
              <a:picLocks noChangeAspect="1" noChangeArrowheads="1"/>
            </p:cNvPicPr>
            <p:nvPr/>
          </p:nvPicPr>
          <p:blipFill>
            <a:blip r:embed="rId1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0567816">
              <a:off x="3242729" y="1920748"/>
              <a:ext cx="466345" cy="333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55" name="Grupo 2054"/>
          <p:cNvGrpSpPr/>
          <p:nvPr/>
        </p:nvGrpSpPr>
        <p:grpSpPr>
          <a:xfrm>
            <a:off x="2196450" y="337485"/>
            <a:ext cx="7799100" cy="1200329"/>
            <a:chOff x="3067727" y="366060"/>
            <a:chExt cx="6056546" cy="1200329"/>
          </a:xfrm>
        </p:grpSpPr>
        <p:sp>
          <p:nvSpPr>
            <p:cNvPr id="106" name="Text Box 17"/>
            <p:cNvSpPr txBox="1">
              <a:spLocks noChangeArrowheads="1"/>
            </p:cNvSpPr>
            <p:nvPr/>
          </p:nvSpPr>
          <p:spPr bwMode="auto">
            <a:xfrm>
              <a:off x="3067727" y="366060"/>
              <a:ext cx="6056546" cy="1200329"/>
            </a:xfrm>
            <a:prstGeom prst="rect">
              <a:avLst/>
            </a:prstGeom>
            <a:noFill/>
            <a:ln w="19050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sz="3600" dirty="0" err="1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Karla" pitchFamily="2" charset="0"/>
                  <a:ea typeface="Karla" pitchFamily="2" charset="0"/>
                  <a:cs typeface="Times New Roman" pitchFamily="18" charset="0"/>
                </a:rPr>
                <a:t>Crescimento</a:t>
              </a:r>
              <a:r>
                <a:rPr lang="en-US" sz="3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Karla" pitchFamily="2" charset="0"/>
                  <a:ea typeface="Karla" pitchFamily="2" charset="0"/>
                  <a:cs typeface="Times New Roman" pitchFamily="18" charset="0"/>
                </a:rPr>
                <a:t> </a:t>
              </a:r>
              <a:r>
                <a:rPr lang="en-US" sz="3600" dirty="0" err="1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Karla" pitchFamily="2" charset="0"/>
                  <a:ea typeface="Karla" pitchFamily="2" charset="0"/>
                  <a:cs typeface="Times New Roman" pitchFamily="18" charset="0"/>
                </a:rPr>
                <a:t>exponencial</a:t>
              </a:r>
              <a:r>
                <a:rPr lang="en-US" sz="36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Karla" pitchFamily="2" charset="0"/>
                  <a:ea typeface="Karla" pitchFamily="2" charset="0"/>
                  <a:cs typeface="Times New Roman" pitchFamily="18" charset="0"/>
                </a:rPr>
                <a:t> do </a:t>
              </a:r>
              <a:r>
                <a:rPr lang="en-US" sz="3600" dirty="0" err="1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Karla" pitchFamily="2" charset="0"/>
                  <a:ea typeface="Karla" pitchFamily="2" charset="0"/>
                  <a:cs typeface="Times New Roman" pitchFamily="18" charset="0"/>
                </a:rPr>
                <a:t>custo</a:t>
              </a:r>
              <a:endParaRPr lang="en-US" sz="3600" dirty="0">
                <a:solidFill>
                  <a:prstClr val="black">
                    <a:lumMod val="50000"/>
                    <a:lumOff val="50000"/>
                  </a:prstClr>
                </a:solidFill>
                <a:latin typeface="Karla" pitchFamily="2" charset="0"/>
                <a:ea typeface="Karla" pitchFamily="2" charset="0"/>
                <a:cs typeface="Times New Roman" pitchFamily="18" charset="0"/>
              </a:endParaRPr>
            </a:p>
          </p:txBody>
        </p:sp>
        <p:cxnSp>
          <p:nvCxnSpPr>
            <p:cNvPr id="107" name="Conector reto 106"/>
            <p:cNvCxnSpPr/>
            <p:nvPr/>
          </p:nvCxnSpPr>
          <p:spPr>
            <a:xfrm>
              <a:off x="3085017" y="953155"/>
              <a:ext cx="6021967" cy="0"/>
            </a:xfrm>
            <a:prstGeom prst="line">
              <a:avLst/>
            </a:prstGeom>
            <a:ln w="127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01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-57150" y="0"/>
            <a:ext cx="6084000" cy="6858000"/>
          </a:xfrm>
          <a:prstGeom prst="rect">
            <a:avLst/>
          </a:prstGeom>
          <a:blipFill>
            <a:blip r:embed="rId4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30"/>
          <a:stretch/>
        </p:blipFill>
        <p:spPr>
          <a:xfrm>
            <a:off x="6103051" y="0"/>
            <a:ext cx="610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6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 descr="C:\Users\thf\Desktop\Nova pasta\Imagem1_trans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484784"/>
            <a:ext cx="10509250" cy="4821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8976320" y="1916832"/>
            <a:ext cx="2700000" cy="900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latin typeface="NewCenturySchlbk" pitchFamily="18" charset="0"/>
              </a:rPr>
              <a:t>5</a:t>
            </a:r>
            <a:r>
              <a:rPr lang="pt-BR" sz="2400" dirty="0">
                <a:latin typeface="NewCenturySchlbk" pitchFamily="18" charset="0"/>
              </a:rPr>
              <a:t>. </a:t>
            </a:r>
            <a:r>
              <a:rPr lang="pt-BR" sz="2400" dirty="0" smtClean="0">
                <a:latin typeface="NewCenturySchlbk" pitchFamily="18" charset="0"/>
              </a:rPr>
              <a:t>Planejamento</a:t>
            </a:r>
            <a:endParaRPr lang="pt-BR" sz="2400" dirty="0">
              <a:latin typeface="NewCenturySchlbk" pitchFamily="18" charset="0"/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1559496" y="5950770"/>
            <a:ext cx="2078253" cy="6160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latin typeface="NewCenturySchlbk" pitchFamily="18" charset="0"/>
              </a:rPr>
              <a:t>1. Introdução</a:t>
            </a:r>
            <a:endParaRPr lang="pt-BR" sz="2400" dirty="0">
              <a:latin typeface="NewCenturySchlbk" pitchFamily="18" charset="0"/>
            </a:endParaRPr>
          </a:p>
        </p:txBody>
      </p:sp>
      <p:sp>
        <p:nvSpPr>
          <p:cNvPr id="18" name="Retângulo 17"/>
          <p:cNvSpPr/>
          <p:nvPr/>
        </p:nvSpPr>
        <p:spPr>
          <a:xfrm>
            <a:off x="6452964" y="5193296"/>
            <a:ext cx="3744416" cy="900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 smtClean="0">
                <a:latin typeface="NewCenturySchlbk" pitchFamily="18" charset="0"/>
              </a:rPr>
              <a:t>3. Proposta metodológica e objetivos</a:t>
            </a:r>
            <a:endParaRPr lang="pt-BR" sz="2400" dirty="0">
              <a:latin typeface="NewCenturySchlbk" pitchFamily="18" charset="0"/>
            </a:endParaRPr>
          </a:p>
        </p:txBody>
      </p:sp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2999656" y="4617232"/>
            <a:ext cx="2700000" cy="900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latin typeface="NewCenturySchlbk" pitchFamily="18" charset="0"/>
              </a:rPr>
              <a:t>2. </a:t>
            </a:r>
            <a:r>
              <a:rPr lang="pt-BR" sz="2400" dirty="0" smtClean="0">
                <a:latin typeface="NewCenturySchlbk" pitchFamily="18" charset="0"/>
              </a:rPr>
              <a:t>Revisão bibliográfica</a:t>
            </a:r>
            <a:endParaRPr lang="pt-BR" sz="2400" dirty="0">
              <a:latin typeface="NewCenturySchlbk" pitchFamily="18" charset="0"/>
            </a:endParaRPr>
          </a:p>
        </p:txBody>
      </p:sp>
      <p:sp>
        <p:nvSpPr>
          <p:cNvPr id="25" name="Retângulo 24"/>
          <p:cNvSpPr/>
          <p:nvPr/>
        </p:nvSpPr>
        <p:spPr>
          <a:xfrm>
            <a:off x="6096000" y="3249080"/>
            <a:ext cx="2700000" cy="90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2400" dirty="0">
                <a:latin typeface="NewCenturySchlbk" pitchFamily="18" charset="0"/>
              </a:rPr>
              <a:t>4</a:t>
            </a:r>
            <a:r>
              <a:rPr lang="pt-BR" sz="2400" dirty="0" smtClean="0">
                <a:latin typeface="NewCenturySchlbk" pitchFamily="18" charset="0"/>
              </a:rPr>
              <a:t>. Materiais e métodos</a:t>
            </a:r>
            <a:endParaRPr lang="pt-BR" sz="2400" dirty="0">
              <a:latin typeface="NewCenturySchlbk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484784"/>
            <a:ext cx="6099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cadeia de fabricação de </a:t>
            </a:r>
            <a:r>
              <a:rPr lang="pt-BR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spools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utiliza processos convencionais e </a:t>
            </a:r>
            <a:r>
              <a:rPr lang="pt-BR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carece de elevado nível de padronização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em que a qualidade final depende em grande parte das habilidades e capacitação do pessoal envolvido. </a:t>
            </a:r>
          </a:p>
        </p:txBody>
      </p:sp>
      <p:grpSp>
        <p:nvGrpSpPr>
          <p:cNvPr id="52" name="Grupo 51"/>
          <p:cNvGrpSpPr/>
          <p:nvPr/>
        </p:nvGrpSpPr>
        <p:grpSpPr>
          <a:xfrm>
            <a:off x="212364" y="3010586"/>
            <a:ext cx="6222864" cy="3709762"/>
            <a:chOff x="449200" y="2959598"/>
            <a:chExt cx="6222864" cy="3709762"/>
          </a:xfrm>
        </p:grpSpPr>
        <p:grpSp>
          <p:nvGrpSpPr>
            <p:cNvPr id="38" name="Grupo 37"/>
            <p:cNvGrpSpPr/>
            <p:nvPr/>
          </p:nvGrpSpPr>
          <p:grpSpPr>
            <a:xfrm>
              <a:off x="449200" y="2959598"/>
              <a:ext cx="6120680" cy="3625737"/>
              <a:chOff x="15408117" y="8018770"/>
              <a:chExt cx="6120680" cy="3625737"/>
            </a:xfrm>
          </p:grpSpPr>
          <p:pic>
            <p:nvPicPr>
              <p:cNvPr id="42" name="Picture 31" descr="Resultado de imagem para pipe shop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21273" y="8368699"/>
                <a:ext cx="5807524" cy="327580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3" name="Picture 39" descr="Imagem relacionada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6F6F6"/>
                  </a:clrFrom>
                  <a:clrTo>
                    <a:srgbClr val="F6F6F6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408117" y="8018770"/>
                <a:ext cx="843284" cy="8445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Grupo 33"/>
            <p:cNvGrpSpPr/>
            <p:nvPr/>
          </p:nvGrpSpPr>
          <p:grpSpPr>
            <a:xfrm>
              <a:off x="653360" y="3196216"/>
              <a:ext cx="6018704" cy="3473144"/>
              <a:chOff x="653360" y="3196216"/>
              <a:chExt cx="6018704" cy="3473144"/>
            </a:xfrm>
          </p:grpSpPr>
          <p:cxnSp>
            <p:nvCxnSpPr>
              <p:cNvPr id="6" name="Conector reto 5"/>
              <p:cNvCxnSpPr/>
              <p:nvPr/>
            </p:nvCxnSpPr>
            <p:spPr>
              <a:xfrm>
                <a:off x="653360" y="3834341"/>
                <a:ext cx="0" cy="2835019"/>
              </a:xfrm>
              <a:prstGeom prst="line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/>
              <p:cNvCxnSpPr/>
              <p:nvPr/>
            </p:nvCxnSpPr>
            <p:spPr>
              <a:xfrm>
                <a:off x="653360" y="6669360"/>
                <a:ext cx="6018704" cy="0"/>
              </a:xfrm>
              <a:prstGeom prst="line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V="1">
                <a:off x="6672064" y="3196216"/>
                <a:ext cx="0" cy="3473144"/>
              </a:xfrm>
              <a:prstGeom prst="line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>
              <a:xfrm flipH="1">
                <a:off x="1508300" y="3196216"/>
                <a:ext cx="5163764" cy="0"/>
              </a:xfrm>
              <a:prstGeom prst="line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5" name="Imagem 5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554" y="2278234"/>
            <a:ext cx="5093570" cy="1540600"/>
          </a:xfrm>
          <a:prstGeom prst="rect">
            <a:avLst/>
          </a:prstGeom>
        </p:spPr>
      </p:pic>
      <p:sp>
        <p:nvSpPr>
          <p:cNvPr id="54" name="CaixaDeTexto 53"/>
          <p:cNvSpPr txBox="1"/>
          <p:nvPr/>
        </p:nvSpPr>
        <p:spPr>
          <a:xfrm>
            <a:off x="6475489" y="6093295"/>
            <a:ext cx="2140791" cy="5430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b="1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Pipe</a:t>
            </a:r>
            <a:r>
              <a:rPr lang="pt-BR" sz="16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shop</a:t>
            </a:r>
          </a:p>
          <a:p>
            <a:r>
              <a:rPr lang="pt-B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de fabricação</a:t>
            </a:r>
            <a:endParaRPr lang="pt-BR" sz="12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Conector reto 60"/>
          <p:cNvCxnSpPr/>
          <p:nvPr/>
        </p:nvCxnSpPr>
        <p:spPr>
          <a:xfrm>
            <a:off x="7104112" y="4638812"/>
            <a:ext cx="4536504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9" name="CaixaDeTexto 2048"/>
          <p:cNvSpPr txBox="1"/>
          <p:nvPr/>
        </p:nvSpPr>
        <p:spPr>
          <a:xfrm>
            <a:off x="7181545" y="5142868"/>
            <a:ext cx="1429310" cy="5764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CenturySchlbk" pitchFamily="18" charset="0"/>
                <a:cs typeface="Arial" panose="020B0604020202020204" pitchFamily="34" charset="0"/>
              </a:rPr>
              <a:t>ANÁLISE DE TOLERÂNCIA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NewCenturySchlbk" pitchFamily="18" charset="0"/>
              <a:cs typeface="Arial" panose="020B0604020202020204" pitchFamily="34" charset="0"/>
            </a:endParaRPr>
          </a:p>
        </p:txBody>
      </p:sp>
      <p:sp>
        <p:nvSpPr>
          <p:cNvPr id="67" name="CaixaDeTexto 66"/>
          <p:cNvSpPr txBox="1"/>
          <p:nvPr/>
        </p:nvSpPr>
        <p:spPr>
          <a:xfrm>
            <a:off x="8643757" y="5142868"/>
            <a:ext cx="1429310" cy="5764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CenturySchlbk" pitchFamily="18" charset="0"/>
                <a:cs typeface="Arial" panose="020B0604020202020204" pitchFamily="34" charset="0"/>
              </a:rPr>
              <a:t>SÍNTESE DE TOLERÂNCIA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NewCenturySchlbk" pitchFamily="18" charset="0"/>
              <a:cs typeface="Arial" panose="020B0604020202020204" pitchFamily="34" charset="0"/>
            </a:endParaRPr>
          </a:p>
        </p:txBody>
      </p:sp>
      <p:sp>
        <p:nvSpPr>
          <p:cNvPr id="70" name="CaixaDeTexto 69"/>
          <p:cNvSpPr txBox="1"/>
          <p:nvPr/>
        </p:nvSpPr>
        <p:spPr>
          <a:xfrm>
            <a:off x="10133873" y="5142868"/>
            <a:ext cx="1429310" cy="57643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CenturySchlbk" pitchFamily="18" charset="0"/>
                <a:cs typeface="Arial" panose="020B0604020202020204" pitchFamily="34" charset="0"/>
              </a:rPr>
              <a:t>AVALIAÇÃO ESTATÍSTICA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NewCenturySchlbk" pitchFamily="18" charset="0"/>
              <a:cs typeface="Arial" panose="020B0604020202020204" pitchFamily="34" charset="0"/>
            </a:endParaRPr>
          </a:p>
        </p:txBody>
      </p:sp>
      <p:sp>
        <p:nvSpPr>
          <p:cNvPr id="57" name="Elipse 56"/>
          <p:cNvSpPr/>
          <p:nvPr/>
        </p:nvSpPr>
        <p:spPr>
          <a:xfrm>
            <a:off x="7464152" y="4206764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9" name="Elipse 58"/>
          <p:cNvSpPr/>
          <p:nvPr/>
        </p:nvSpPr>
        <p:spPr>
          <a:xfrm>
            <a:off x="8940316" y="4206764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0" name="Elipse 59"/>
          <p:cNvSpPr/>
          <p:nvPr/>
        </p:nvSpPr>
        <p:spPr>
          <a:xfrm>
            <a:off x="10416480" y="4206764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DFE3EE"/>
              </a:clrFrom>
              <a:clrTo>
                <a:srgbClr val="DFE3EE">
                  <a:alpha val="0"/>
                </a:srgbClr>
              </a:clrTo>
            </a:clrChange>
          </a:blip>
          <a:srcRect l="23989" t="24865" r="13135" b="14241"/>
          <a:stretch/>
        </p:blipFill>
        <p:spPr>
          <a:xfrm>
            <a:off x="8207028" y="686394"/>
            <a:ext cx="2641499" cy="1438328"/>
          </a:xfrm>
          <a:prstGeom prst="rect">
            <a:avLst/>
          </a:prstGeom>
          <a:ln>
            <a:noFill/>
          </a:ln>
        </p:spPr>
      </p:pic>
      <p:pic>
        <p:nvPicPr>
          <p:cNvPr id="4098" name="Picture 2" descr="C:\Users\thf\Downloads\noun_cube_2076184.png"/>
          <p:cNvPicPr>
            <a:picLocks noChangeAspect="1" noChangeArrowheads="1"/>
          </p:cNvPicPr>
          <p:nvPr/>
        </p:nvPicPr>
        <p:blipFill rotWithShape="1">
          <a:blip r:embed="rId6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57"/>
          <a:stretch/>
        </p:blipFill>
        <p:spPr bwMode="auto">
          <a:xfrm>
            <a:off x="7553942" y="4340559"/>
            <a:ext cx="684516" cy="5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thf\Downloads\noun_cube_2391842.png"/>
          <p:cNvPicPr>
            <a:picLocks noChangeAspect="1" noChangeArrowheads="1"/>
          </p:cNvPicPr>
          <p:nvPr/>
        </p:nvPicPr>
        <p:blipFill rotWithShape="1">
          <a:blip r:embed="rId7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16"/>
          <a:stretch/>
        </p:blipFill>
        <p:spPr bwMode="auto">
          <a:xfrm>
            <a:off x="8995505" y="4304133"/>
            <a:ext cx="725814" cy="596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thf\Downloads\noun_statistic_403866.png"/>
          <p:cNvPicPr>
            <a:picLocks noChangeAspect="1" noChangeArrowheads="1"/>
          </p:cNvPicPr>
          <p:nvPr/>
        </p:nvPicPr>
        <p:blipFill rotWithShape="1">
          <a:blip r:embed="rId8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79" b="43609"/>
          <a:stretch/>
        </p:blipFill>
        <p:spPr bwMode="auto">
          <a:xfrm>
            <a:off x="10407760" y="4439472"/>
            <a:ext cx="872816" cy="39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09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33" descr="Imagem relacionad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00" y="3362400"/>
            <a:ext cx="5824000" cy="32760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484784"/>
            <a:ext cx="60998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</a:t>
            </a:r>
            <a:r>
              <a:rPr lang="pt-BR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spools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fabricados por empresas brasileiras apresentam </a:t>
            </a:r>
            <a:r>
              <a:rPr lang="pt-BR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desvios significativos </a:t>
            </a:r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 referência à geometria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desejada, que devem ser </a:t>
            </a:r>
            <a:r>
              <a:rPr lang="pt-BR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corrigidos na montagem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(em condições mais precárias). </a:t>
            </a:r>
          </a:p>
        </p:txBody>
      </p:sp>
      <p:grpSp>
        <p:nvGrpSpPr>
          <p:cNvPr id="52" name="Grupo 51"/>
          <p:cNvGrpSpPr/>
          <p:nvPr/>
        </p:nvGrpSpPr>
        <p:grpSpPr>
          <a:xfrm>
            <a:off x="212364" y="3010586"/>
            <a:ext cx="6222864" cy="3709762"/>
            <a:chOff x="449200" y="2959598"/>
            <a:chExt cx="6222864" cy="3709762"/>
          </a:xfrm>
        </p:grpSpPr>
        <p:pic>
          <p:nvPicPr>
            <p:cNvPr id="43" name="Picture 39" descr="Imagem relacionada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6F6F6"/>
                </a:clrFrom>
                <a:clrTo>
                  <a:srgbClr val="F6F6F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200" y="2959598"/>
              <a:ext cx="843284" cy="84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upo 33"/>
            <p:cNvGrpSpPr/>
            <p:nvPr/>
          </p:nvGrpSpPr>
          <p:grpSpPr>
            <a:xfrm>
              <a:off x="653360" y="3196216"/>
              <a:ext cx="6018704" cy="3473144"/>
              <a:chOff x="653360" y="3196216"/>
              <a:chExt cx="6018704" cy="3473144"/>
            </a:xfrm>
          </p:grpSpPr>
          <p:cxnSp>
            <p:nvCxnSpPr>
              <p:cNvPr id="6" name="Conector reto 5"/>
              <p:cNvCxnSpPr/>
              <p:nvPr/>
            </p:nvCxnSpPr>
            <p:spPr>
              <a:xfrm>
                <a:off x="653360" y="3834341"/>
                <a:ext cx="0" cy="2835019"/>
              </a:xfrm>
              <a:prstGeom prst="line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onector reto 23"/>
              <p:cNvCxnSpPr/>
              <p:nvPr/>
            </p:nvCxnSpPr>
            <p:spPr>
              <a:xfrm>
                <a:off x="653360" y="6669360"/>
                <a:ext cx="6018704" cy="0"/>
              </a:xfrm>
              <a:prstGeom prst="line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ctor reto 26"/>
              <p:cNvCxnSpPr/>
              <p:nvPr/>
            </p:nvCxnSpPr>
            <p:spPr>
              <a:xfrm flipV="1">
                <a:off x="6672064" y="3196216"/>
                <a:ext cx="0" cy="3473144"/>
              </a:xfrm>
              <a:prstGeom prst="line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to 30"/>
              <p:cNvCxnSpPr/>
              <p:nvPr/>
            </p:nvCxnSpPr>
            <p:spPr>
              <a:xfrm flipH="1">
                <a:off x="1508300" y="3196216"/>
                <a:ext cx="5163764" cy="0"/>
              </a:xfrm>
              <a:prstGeom prst="line">
                <a:avLst/>
              </a:prstGeom>
              <a:ln w="19050">
                <a:solidFill>
                  <a:schemeClr val="accent6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CaixaDeTexto 48"/>
          <p:cNvSpPr txBox="1"/>
          <p:nvPr/>
        </p:nvSpPr>
        <p:spPr>
          <a:xfrm>
            <a:off x="6475489" y="6093295"/>
            <a:ext cx="2140791" cy="5430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600" b="1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Campo</a:t>
            </a:r>
          </a:p>
          <a:p>
            <a:r>
              <a:rPr lang="pt-BR" sz="120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Ambiente de montagem</a:t>
            </a:r>
            <a:endParaRPr lang="pt-BR" sz="12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Seta para a direita 50"/>
          <p:cNvSpPr/>
          <p:nvPr/>
        </p:nvSpPr>
        <p:spPr>
          <a:xfrm>
            <a:off x="6940632" y="1498990"/>
            <a:ext cx="4942606" cy="852113"/>
          </a:xfrm>
          <a:prstGeom prst="rightArrow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1" name="Picture 2" descr="C:\Users\thf\Downloads\noun_Arrow_593914.png"/>
          <p:cNvPicPr>
            <a:picLocks noChangeAspect="1" noChangeArrowheads="1"/>
          </p:cNvPicPr>
          <p:nvPr/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5"/>
          <a:stretch/>
        </p:blipFill>
        <p:spPr bwMode="auto">
          <a:xfrm rot="10011630">
            <a:off x="6541263" y="2255036"/>
            <a:ext cx="1188336" cy="97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C:\Users\thf\Downloads\noun_Arrow_593914.png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5"/>
          <a:stretch/>
        </p:blipFill>
        <p:spPr bwMode="auto">
          <a:xfrm rot="10011630">
            <a:off x="8282196" y="2223563"/>
            <a:ext cx="968854" cy="797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:\Users\thf\Downloads\noun_Arrow_593914.png"/>
          <p:cNvPicPr>
            <a:picLocks noChangeAspect="1" noChangeArrowheads="1"/>
          </p:cNvPicPr>
          <p:nvPr/>
        </p:nvPicPr>
        <p:blipFill rotWithShape="1">
          <a:blip r:embed="rId6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5"/>
          <a:stretch/>
        </p:blipFill>
        <p:spPr bwMode="auto">
          <a:xfrm rot="10011630">
            <a:off x="10004892" y="2193021"/>
            <a:ext cx="671658" cy="552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2" descr="C:\Users\thf\Downloads\noun_Arrow_593914.png"/>
          <p:cNvPicPr>
            <a:picLocks noChangeAspect="1" noChangeArrowheads="1"/>
          </p:cNvPicPr>
          <p:nvPr/>
        </p:nvPicPr>
        <p:blipFill rotWithShape="1"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5"/>
          <a:stretch/>
        </p:blipFill>
        <p:spPr bwMode="auto">
          <a:xfrm rot="16003547" flipV="1">
            <a:off x="8241615" y="1145912"/>
            <a:ext cx="628234" cy="518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C:\Users\thf\Downloads\noun_Arrow_593914.png"/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5"/>
          <a:stretch/>
        </p:blipFill>
        <p:spPr bwMode="auto">
          <a:xfrm rot="16003547" flipV="1">
            <a:off x="9410075" y="790872"/>
            <a:ext cx="1050108" cy="866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 descr="C:\Users\thf\Downloads\noun_Arrow_593914.png"/>
          <p:cNvPicPr>
            <a:picLocks noChangeAspect="1" noChangeArrowheads="1"/>
          </p:cNvPicPr>
          <p:nvPr/>
        </p:nvPicPr>
        <p:blipFill rotWithShape="1"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15"/>
          <a:stretch/>
        </p:blipFill>
        <p:spPr bwMode="auto">
          <a:xfrm rot="16003547" flipV="1">
            <a:off x="10744361" y="416542"/>
            <a:ext cx="1450423" cy="11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6642746" y="865740"/>
            <a:ext cx="2045541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CenturySchlbk" pitchFamily="18" charset="0"/>
                <a:cs typeface="Arial" panose="020B0604020202020204" pitchFamily="34" charset="0"/>
              </a:rPr>
              <a:t>Retrabalho devido às indefinições de projeto.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NewCenturySchlbk" pitchFamily="18" charset="0"/>
              <a:cs typeface="Arial" panose="020B0604020202020204" pitchFamily="34" charset="0"/>
            </a:endParaRPr>
          </a:p>
        </p:txBody>
      </p:sp>
      <p:sp>
        <p:nvSpPr>
          <p:cNvPr id="81" name="CaixaDeTexto 80"/>
          <p:cNvSpPr txBox="1"/>
          <p:nvPr/>
        </p:nvSpPr>
        <p:spPr>
          <a:xfrm>
            <a:off x="8155766" y="491186"/>
            <a:ext cx="2045541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CenturySchlbk" pitchFamily="18" charset="0"/>
                <a:cs typeface="Arial" panose="020B0604020202020204" pitchFamily="34" charset="0"/>
              </a:rPr>
              <a:t>Fabricação em campo (escassez de recursos).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NewCenturySchlbk" pitchFamily="18" charset="0"/>
              <a:cs typeface="Arial" panose="020B0604020202020204" pitchFamily="34" charset="0"/>
            </a:endParaRPr>
          </a:p>
        </p:txBody>
      </p:sp>
      <p:sp>
        <p:nvSpPr>
          <p:cNvPr id="82" name="CaixaDeTexto 81"/>
          <p:cNvSpPr txBox="1"/>
          <p:nvPr/>
        </p:nvSpPr>
        <p:spPr>
          <a:xfrm>
            <a:off x="9950855" y="116632"/>
            <a:ext cx="1891833" cy="6480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CenturySchlbk" pitchFamily="18" charset="0"/>
                <a:cs typeface="Arial" panose="020B0604020202020204" pitchFamily="34" charset="0"/>
              </a:rPr>
              <a:t>Baixo nível de programação e controle.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NewCenturySchlbk" pitchFamily="18" charset="0"/>
              <a:cs typeface="Arial" panose="020B0604020202020204" pitchFamily="34" charset="0"/>
            </a:endParaRPr>
          </a:p>
        </p:txBody>
      </p:sp>
      <p:sp>
        <p:nvSpPr>
          <p:cNvPr id="83" name="CaixaDeTexto 82"/>
          <p:cNvSpPr txBox="1"/>
          <p:nvPr/>
        </p:nvSpPr>
        <p:spPr>
          <a:xfrm>
            <a:off x="6830594" y="3030086"/>
            <a:ext cx="1681596" cy="931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CenturySchlbk" pitchFamily="18" charset="0"/>
                <a:cs typeface="Arial" panose="020B0604020202020204" pitchFamily="34" charset="0"/>
              </a:rPr>
              <a:t>Sobreposição de atividades, gerando improdutividade.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NewCenturySchlbk" pitchFamily="18" charset="0"/>
              <a:cs typeface="Arial" panose="020B0604020202020204" pitchFamily="34" charset="0"/>
            </a:endParaRPr>
          </a:p>
        </p:txBody>
      </p:sp>
      <p:sp>
        <p:nvSpPr>
          <p:cNvPr id="84" name="CaixaDeTexto 83"/>
          <p:cNvSpPr txBox="1"/>
          <p:nvPr/>
        </p:nvSpPr>
        <p:spPr>
          <a:xfrm>
            <a:off x="8573349" y="2744031"/>
            <a:ext cx="1681596" cy="931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CenturySchlbk" pitchFamily="18" charset="0"/>
                <a:cs typeface="Arial" panose="020B0604020202020204" pitchFamily="34" charset="0"/>
              </a:rPr>
              <a:t>Falta de integração entre disciplinas e atividades.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NewCenturySchlbk" pitchFamily="18" charset="0"/>
              <a:cs typeface="Arial" panose="020B0604020202020204" pitchFamily="34" charset="0"/>
            </a:endParaRPr>
          </a:p>
        </p:txBody>
      </p:sp>
      <p:sp>
        <p:nvSpPr>
          <p:cNvPr id="85" name="CaixaDeTexto 84"/>
          <p:cNvSpPr txBox="1"/>
          <p:nvPr/>
        </p:nvSpPr>
        <p:spPr>
          <a:xfrm>
            <a:off x="10286050" y="2469405"/>
            <a:ext cx="1822052" cy="9319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pt-BR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NewCenturySchlbk" pitchFamily="18" charset="0"/>
                <a:cs typeface="Arial" panose="020B0604020202020204" pitchFamily="34" charset="0"/>
              </a:rPr>
              <a:t>Falta de padronização de processos.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NewCenturySchlbk" pitchFamily="18" charset="0"/>
              <a:cs typeface="Arial" panose="020B0604020202020204" pitchFamily="34" charset="0"/>
            </a:endParaRPr>
          </a:p>
        </p:txBody>
      </p:sp>
      <p:pic>
        <p:nvPicPr>
          <p:cNvPr id="86" name="Picture 4" descr="Imagem relacionada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3" t="5299" r="4470" b="5501"/>
          <a:stretch/>
        </p:blipFill>
        <p:spPr bwMode="auto">
          <a:xfrm>
            <a:off x="8179626" y="3611635"/>
            <a:ext cx="3102636" cy="2841701"/>
          </a:xfrm>
          <a:prstGeom prst="ellips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Arco 86"/>
          <p:cNvSpPr/>
          <p:nvPr/>
        </p:nvSpPr>
        <p:spPr>
          <a:xfrm rot="9594352">
            <a:off x="7557901" y="1372609"/>
            <a:ext cx="6940366" cy="5463552"/>
          </a:xfrm>
          <a:prstGeom prst="arc">
            <a:avLst>
              <a:gd name="adj1" fmla="val 19466352"/>
              <a:gd name="adj2" fmla="val 138089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lt1"/>
              </a:solidFill>
            </a:endParaRPr>
          </a:p>
        </p:txBody>
      </p:sp>
      <p:pic>
        <p:nvPicPr>
          <p:cNvPr id="9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66874" y="4079563"/>
            <a:ext cx="1312286" cy="120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0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Introdução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1571124"/>
            <a:ext cx="11521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A </a:t>
            </a:r>
            <a:r>
              <a:rPr lang="pt-B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</a:t>
            </a:r>
            <a:r>
              <a:rPr lang="pt-BR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deste trabalho reside fazer uso de algumas das 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ferramentas da I 4.0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transformação do estado atual, dotando de</a:t>
            </a:r>
            <a:r>
              <a:rPr lang="pt-B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inteligência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 produtos e processos de fabricação de </a:t>
            </a:r>
            <a:r>
              <a:rPr lang="pt-BR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spools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 </a:t>
            </a:r>
          </a:p>
        </p:txBody>
      </p:sp>
      <p:sp>
        <p:nvSpPr>
          <p:cNvPr id="5" name="Retângulo 4"/>
          <p:cNvSpPr/>
          <p:nvPr/>
        </p:nvSpPr>
        <p:spPr>
          <a:xfrm>
            <a:off x="335360" y="2668240"/>
            <a:ext cx="11521280" cy="1593702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50000"/>
                  <a:shade val="30000"/>
                  <a:satMod val="115000"/>
                </a:schemeClr>
              </a:gs>
              <a:gs pos="50000">
                <a:schemeClr val="bg1">
                  <a:lumMod val="50000"/>
                  <a:shade val="67500"/>
                  <a:satMod val="115000"/>
                </a:schemeClr>
              </a:gs>
              <a:gs pos="100000">
                <a:schemeClr val="bg1">
                  <a:lumMod val="50000"/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>
                <a:latin typeface="Black Jack" pitchFamily="66" charset="0"/>
                <a:cs typeface="Arial" pitchFamily="34" charset="0"/>
              </a:rPr>
              <a:t>Como a análise da variação dimensional pode contribuir para a produtividade da indústria de tubulações? </a:t>
            </a:r>
            <a:endParaRPr lang="pt-BR" sz="3600" dirty="0">
              <a:latin typeface="Black Jack" pitchFamily="66" charset="0"/>
              <a:cs typeface="Arial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xmlns="" id="{F5086362-EE4C-4C86-9925-84C62B1086D7}"/>
              </a:ext>
            </a:extLst>
          </p:cNvPr>
          <p:cNvSpPr txBox="1"/>
          <p:nvPr/>
        </p:nvSpPr>
        <p:spPr>
          <a:xfrm>
            <a:off x="335360" y="4581128"/>
            <a:ext cx="11521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Como integrar a sínteses e a análise de tolerâncias no processo de projeto, otimizando o processo de desenvolvimento de </a:t>
            </a:r>
            <a:r>
              <a:rPr lang="pt-BR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spools</a:t>
            </a:r>
            <a:r>
              <a:rPr lang="pt-BR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itchFamily="34" charset="0"/>
                <a:cs typeface="Arial" panose="020B0604020202020204" pitchFamily="34" charset="0"/>
              </a:rPr>
              <a:t>de forma padronizada?</a:t>
            </a:r>
          </a:p>
          <a:p>
            <a:pPr algn="l">
              <a:spcBef>
                <a:spcPts val="600"/>
              </a:spcBef>
            </a:pPr>
            <a:endParaRPr lang="pt-BR" sz="200" dirty="0" smtClean="0">
              <a:solidFill>
                <a:schemeClr val="tx1">
                  <a:lumMod val="65000"/>
                  <a:lumOff val="35000"/>
                </a:schemeClr>
              </a:solidFill>
              <a:latin typeface="Arial" pitchFamily="34" charset="0"/>
              <a:cs typeface="Arial" panose="020B0604020202020204" pitchFamily="34" charset="0"/>
            </a:endParaRPr>
          </a:p>
          <a:p>
            <a:pPr marL="285750" indent="-285750" algn="l">
              <a:spcBef>
                <a:spcPts val="600"/>
              </a:spcBef>
              <a:buFont typeface="Arial" pitchFamily="34" charset="0"/>
              <a:buChar char="•"/>
            </a:pP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 a tolerância que mais afeta o </a:t>
            </a:r>
            <a:r>
              <a:rPr lang="pt-BR" i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spool</a:t>
            </a:r>
            <a:r>
              <a:rPr lang="pt-BR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qual é o seu fator de contribuição, considerando a sua função e o seu índice de rejeição?</a:t>
            </a:r>
          </a:p>
        </p:txBody>
      </p:sp>
    </p:spTree>
    <p:extLst>
      <p:ext uri="{BB962C8B-B14F-4D97-AF65-F5344CB8AC3E}">
        <p14:creationId xmlns:p14="http://schemas.microsoft.com/office/powerpoint/2010/main" val="225873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5226</TotalTime>
  <Words>1496</Words>
  <Application>Microsoft Office PowerPoint</Application>
  <PresentationFormat>Personalizar</PresentationFormat>
  <Paragraphs>412</Paragraphs>
  <Slides>22</Slides>
  <Notes>9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Tema do Office</vt:lpstr>
      <vt:lpstr>1_Tema do Office</vt:lpstr>
      <vt:lpstr>2_Tema do Office</vt:lpstr>
      <vt:lpstr>3_Tema do Office</vt:lpstr>
      <vt:lpstr>4_Tema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Thiago Linhares Fernandes</cp:lastModifiedBy>
  <cp:revision>407</cp:revision>
  <dcterms:created xsi:type="dcterms:W3CDTF">2016-09-09T16:20:23Z</dcterms:created>
  <dcterms:modified xsi:type="dcterms:W3CDTF">2019-07-09T13:40:55Z</dcterms:modified>
</cp:coreProperties>
</file>